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presProps" Target="presProps.xml" Id="rId18" /><Relationship Type="http://schemas.openxmlformats.org/officeDocument/2006/relationships/slide" Target="slides/slide2.xml" Id="rId3" /><Relationship Type="http://schemas.openxmlformats.org/officeDocument/2006/relationships/tableStyles" Target="tableStyles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notesMaster" Target="notesMasters/notesMaster1.xml" Id="rId17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theme" Target="theme/theme1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9.xml" Id="rId10" /><Relationship Type="http://schemas.openxmlformats.org/officeDocument/2006/relationships/viewProps" Target="viewProps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customXml" Target="/customXML/item.xml" Id="imanage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92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039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F17CB84-DD63-41AC-8EA5-C9FAB4F9E5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CC1145-D511-453B-96C4-91A83F0ABCA5}"/>
              </a:ext>
            </a:extLst>
          </p:cNvPr>
          <p:cNvSpPr>
            <a:spLocks noGrp="1"/>
          </p:cNvSpPr>
          <p:nvPr/>
        </p:nvSpPr>
        <p:spPr>
          <a:xfrm>
            <a:off x="714375" y="1619250"/>
            <a:ext cx="723900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018"/>
          </a:bodyPr>
          <a:lstStyle/>
          <a:p>
            <a:pPr algn="l">
              <a:lnSpc>
                <a:spcPct val="92000"/>
              </a:lnSpc>
              <a:buNone/>
              <a:defRPr sz="5250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525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Duties and</a:t>
            </a:r>
          </a:p>
          <a:p>
            <a:pPr algn="l">
              <a:lnSpc>
                <a:spcPct val="92000"/>
              </a:lnSpc>
              <a:buNone/>
              <a:defRPr sz="5250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525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Independen</a:t>
            </a:r>
            <a:r>
              <a:rPr lang="en-US" sz="525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t Judgment</a:t>
            </a:r>
            <a:r>
              <a:rPr sz="525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 of</a:t>
            </a:r>
          </a:p>
          <a:p>
            <a:pPr algn="l">
              <a:lnSpc>
                <a:spcPct val="92000"/>
              </a:lnSpc>
              <a:buNone/>
              <a:defRPr sz="5250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5250" b="1" i="0" dirty="0" err="1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UWPA</a:t>
            </a:r>
            <a:r>
              <a:rPr sz="525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 Board Directors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F7103A-F1C0-462C-B9B2-DFCF02DDCD12}"/>
              </a:ext>
            </a:extLst>
          </p:cNvPr>
          <p:cNvSpPr>
            <a:spLocks noGrp="1"/>
          </p:cNvSpPr>
          <p:nvPr/>
        </p:nvSpPr>
        <p:spPr>
          <a:xfrm>
            <a:off x="714375" y="5257800"/>
            <a:ext cx="1076325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F09985-8358-4DD5-B4C1-F14B3AAB251C}"/>
              </a:ext>
            </a:extLst>
          </p:cNvPr>
          <p:cNvSpPr>
            <a:spLocks noGrp="1"/>
          </p:cNvSpPr>
          <p:nvPr/>
        </p:nvSpPr>
        <p:spPr>
          <a:xfrm>
            <a:off x="6115050" y="5486400"/>
            <a:ext cx="536257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1200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1200" b="0" i="0" dirty="0">
                <a:solidFill>
                  <a:srgbClr val="61717E"/>
                </a:solidFill>
                <a:latin typeface="Aptos"/>
                <a:ea typeface="Aptos"/>
                <a:cs typeface="Aptos"/>
              </a:rPr>
              <a:t>September 2</a:t>
            </a:r>
            <a:r>
              <a:rPr lang="en-US" sz="1200" dirty="0">
                <a:solidFill>
                  <a:srgbClr val="61717E"/>
                </a:solidFill>
                <a:latin typeface="Aptos"/>
                <a:ea typeface="Aptos"/>
                <a:cs typeface="Aptos"/>
              </a:rPr>
              <a:t>2</a:t>
            </a:r>
            <a:r>
              <a:rPr sz="1200" b="0" i="0" dirty="0">
                <a:solidFill>
                  <a:srgbClr val="61717E"/>
                </a:solidFill>
                <a:latin typeface="Aptos"/>
                <a:ea typeface="Aptos"/>
                <a:cs typeface="Aptos"/>
              </a:rPr>
              <a:t>, 2026</a:t>
            </a:r>
          </a:p>
        </p:txBody>
      </p:sp>
      <p:pic>
        <p:nvPicPr>
          <p:cNvPr id="12" name="Picture 11" descr="Utica Water and Power Authority">
            <a:extLst>
              <a:ext uri="{FF2B5EF4-FFF2-40B4-BE49-F238E27FC236}">
                <a16:creationId xmlns:a16="http://schemas.microsoft.com/office/drawing/2014/main" id="{72579095-EE21-F313-37D2-8B2B1E1E5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478" y="542925"/>
            <a:ext cx="5396416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01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75" b="1" dirty="0" err="1">
                <a:solidFill>
                  <a:srgbClr val="12304A"/>
                </a:solidFill>
                <a:latin typeface="Aptos Display"/>
              </a:rPr>
              <a:t>UWPA</a:t>
            </a:r>
            <a:r>
              <a:rPr sz="3675" b="1" dirty="0">
                <a:solidFill>
                  <a:srgbClr val="12304A"/>
                </a:solidFill>
                <a:latin typeface="Aptos Display"/>
              </a:rPr>
              <a:t> is a separate California joint powers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943100"/>
            <a:ext cx="6096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C7C86"/>
                </a:solidFill>
                <a:latin typeface="Aptos"/>
              </a:rPr>
              <a:t>01</a:t>
            </a:r>
          </a:p>
        </p:txBody>
      </p:sp>
      <p:sp>
        <p:nvSpPr>
          <p:cNvPr id="6" name="Rectangle 5"/>
          <p:cNvSpPr/>
          <p:nvPr/>
        </p:nvSpPr>
        <p:spPr>
          <a:xfrm>
            <a:off x="1466850" y="1924050"/>
            <a:ext cx="39052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50" b="1" dirty="0">
                <a:solidFill>
                  <a:srgbClr val="12304A"/>
                </a:solidFill>
                <a:latin typeface="Aptos"/>
              </a:rPr>
              <a:t>Form</a:t>
            </a:r>
            <a:r>
              <a:rPr lang="en-US" sz="1950" b="1" dirty="0">
                <a:solidFill>
                  <a:srgbClr val="12304A"/>
                </a:solidFill>
                <a:latin typeface="Aptos"/>
              </a:rPr>
              <a:t>ation</a:t>
            </a:r>
            <a:endParaRPr sz="1950" b="1" dirty="0">
              <a:solidFill>
                <a:srgbClr val="12304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2600" y="1924050"/>
            <a:ext cx="5943600" cy="5143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75" b="0">
                <a:solidFill>
                  <a:srgbClr val="20303D"/>
                </a:solidFill>
                <a:latin typeface="Aptos"/>
              </a:rPr>
              <a:t>A joint powers authority (JPA) formed by UPUD and the City of Angels.</a:t>
            </a:r>
          </a:p>
        </p:txBody>
      </p:sp>
      <p:sp>
        <p:nvSpPr>
          <p:cNvPr id="8" name="Rectangle 7"/>
          <p:cNvSpPr/>
          <p:nvPr/>
        </p:nvSpPr>
        <p:spPr>
          <a:xfrm>
            <a:off x="1466850" y="2495550"/>
            <a:ext cx="10039350" cy="9525"/>
          </a:xfrm>
          <a:prstGeom prst="rect">
            <a:avLst/>
          </a:prstGeom>
          <a:solidFill>
            <a:srgbClr val="C9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3162300"/>
            <a:ext cx="6096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C7C86"/>
                </a:solidFill>
                <a:latin typeface="Aptos"/>
              </a:rPr>
              <a:t>02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66850" y="3143250"/>
            <a:ext cx="39052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50" b="1">
                <a:solidFill>
                  <a:srgbClr val="12304A"/>
                </a:solidFill>
                <a:latin typeface="Aptos"/>
              </a:rPr>
              <a:t>Status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62600" y="3143250"/>
            <a:ext cx="5943600" cy="5143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75" b="0" dirty="0">
                <a:solidFill>
                  <a:srgbClr val="20303D"/>
                </a:solidFill>
                <a:latin typeface="Aptos"/>
              </a:rPr>
              <a:t>A separate public entity — legally distinct from </a:t>
            </a:r>
            <a:r>
              <a:rPr lang="en-US" sz="1575" b="0" dirty="0">
                <a:solidFill>
                  <a:srgbClr val="20303D"/>
                </a:solidFill>
                <a:latin typeface="Aptos"/>
              </a:rPr>
              <a:t>both City of Angels and </a:t>
            </a:r>
            <a:r>
              <a:rPr lang="en-US" sz="1575" b="0" dirty="0" err="1">
                <a:solidFill>
                  <a:srgbClr val="20303D"/>
                </a:solidFill>
                <a:latin typeface="Aptos"/>
              </a:rPr>
              <a:t>UPUD</a:t>
            </a:r>
            <a:r>
              <a:rPr sz="1575" b="0" dirty="0">
                <a:solidFill>
                  <a:srgbClr val="20303D"/>
                </a:solidFill>
                <a:latin typeface="Aptos"/>
              </a:rPr>
              <a:t>.</a:t>
            </a:r>
            <a:r>
              <a:rPr lang="en-US" sz="1575" b="0" dirty="0">
                <a:solidFill>
                  <a:srgbClr val="20303D"/>
                </a:solidFill>
                <a:latin typeface="Aptos"/>
              </a:rPr>
              <a:t>  The “full board” of Utica is the Utica Board of Directors. </a:t>
            </a:r>
            <a:endParaRPr sz="1575" b="0" dirty="0">
              <a:solidFill>
                <a:srgbClr val="20303D"/>
              </a:solidFill>
              <a:latin typeface="Apto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66850" y="3714750"/>
            <a:ext cx="10039350" cy="9525"/>
          </a:xfrm>
          <a:prstGeom prst="rect">
            <a:avLst/>
          </a:prstGeom>
          <a:solidFill>
            <a:srgbClr val="C9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85800" y="4381500"/>
            <a:ext cx="609600" cy="28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C7C86"/>
                </a:solidFill>
                <a:latin typeface="Aptos"/>
              </a:rPr>
              <a:t>03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66850" y="4362450"/>
            <a:ext cx="3905250" cy="30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50" b="1">
                <a:solidFill>
                  <a:srgbClr val="12304A"/>
                </a:solidFill>
                <a:latin typeface="Aptos"/>
              </a:rPr>
              <a:t>Legal basis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43550" y="4219575"/>
            <a:ext cx="5943600" cy="5143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75" b="0" dirty="0">
                <a:solidFill>
                  <a:srgbClr val="20303D"/>
                </a:solidFill>
                <a:latin typeface="Aptos"/>
              </a:rPr>
              <a:t>Created and existing under California law; separateness is stated in Government Code § 6507 and Agreement § 6.1</a:t>
            </a:r>
            <a:r>
              <a:rPr lang="en-US" sz="1575" b="0" dirty="0">
                <a:solidFill>
                  <a:srgbClr val="20303D"/>
                </a:solidFill>
                <a:latin typeface="Aptos"/>
              </a:rPr>
              <a:t> (“The Authority shall be a public entity separate from the parties to this Agreement.”)</a:t>
            </a:r>
            <a:endParaRPr sz="1575" b="0" dirty="0">
              <a:solidFill>
                <a:srgbClr val="20303D"/>
              </a:solidFill>
              <a:latin typeface="Apto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66850" y="5162550"/>
            <a:ext cx="10039350" cy="9525"/>
          </a:xfrm>
          <a:prstGeom prst="rect">
            <a:avLst/>
          </a:prstGeom>
          <a:solidFill>
            <a:srgbClr val="C9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25" b="0">
                <a:solidFill>
                  <a:srgbClr val="61717E"/>
                </a:solidFill>
                <a:latin typeface="Aptos"/>
              </a:rPr>
              <a:t>California Government Code § 6507; Amended Joint Powers Agreement § 6.1.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0C7C86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200595-89C9-4525-BA81-CE6091153D76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Three questions frame the </a:t>
            </a:r>
            <a:r>
              <a:rPr lang="en-US"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discussion</a:t>
            </a:r>
            <a:endParaRPr sz="3675" b="1" i="0" dirty="0">
              <a:solidFill>
                <a:srgbClr val="12304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D88A26-6191-425D-A560-DDD378F77EF6}"/>
              </a:ext>
            </a:extLst>
          </p:cNvPr>
          <p:cNvSpPr>
            <a:spLocks noGrp="1"/>
          </p:cNvSpPr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5AD1A9-8FA7-438B-AC02-EDAA05B98BE0}"/>
              </a:ext>
            </a:extLst>
          </p:cNvPr>
          <p:cNvSpPr>
            <a:spLocks noGrp="1"/>
          </p:cNvSpPr>
          <p:nvPr/>
        </p:nvSpPr>
        <p:spPr>
          <a:xfrm>
            <a:off x="685800" y="1943100"/>
            <a:ext cx="609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DF9AD-9D0A-410C-BD75-515F9F08B596}"/>
              </a:ext>
            </a:extLst>
          </p:cNvPr>
          <p:cNvSpPr>
            <a:spLocks noGrp="1"/>
          </p:cNvSpPr>
          <p:nvPr/>
        </p:nvSpPr>
        <p:spPr>
          <a:xfrm>
            <a:off x="1466850" y="1924050"/>
            <a:ext cx="3905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80"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Duty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483468-2CD3-4403-BFF9-71D154C0F105}"/>
              </a:ext>
            </a:extLst>
          </p:cNvPr>
          <p:cNvSpPr>
            <a:spLocks noGrp="1"/>
          </p:cNvSpPr>
          <p:nvPr/>
        </p:nvSpPr>
        <p:spPr>
          <a:xfrm>
            <a:off x="5562600" y="1924050"/>
            <a:ext cx="5943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7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0303D"/>
                </a:solidFill>
                <a:latin typeface="Aptos"/>
                <a:ea typeface="Aptos"/>
                <a:cs typeface="Aptos"/>
              </a:rPr>
              <a:t>To whom do UWPA directors owe fiduciary duties — the Authority or the agency that appointed them?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ACE381-6119-4115-BB05-CF6B0590ECD2}"/>
              </a:ext>
            </a:extLst>
          </p:cNvPr>
          <p:cNvSpPr>
            <a:spLocks noGrp="1"/>
          </p:cNvSpPr>
          <p:nvPr/>
        </p:nvSpPr>
        <p:spPr>
          <a:xfrm>
            <a:off x="1466850" y="2495550"/>
            <a:ext cx="1003935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43C824-7E07-482A-870F-CA6A5055A8D6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609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6691C2-FDF3-4435-AADA-0AB9CA575819}"/>
              </a:ext>
            </a:extLst>
          </p:cNvPr>
          <p:cNvSpPr>
            <a:spLocks noGrp="1"/>
          </p:cNvSpPr>
          <p:nvPr/>
        </p:nvSpPr>
        <p:spPr>
          <a:xfrm>
            <a:off x="1466850" y="3143250"/>
            <a:ext cx="3905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80"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Compulsion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2621FF-C938-424F-B6E0-D1303EBF0F08}"/>
              </a:ext>
            </a:extLst>
          </p:cNvPr>
          <p:cNvSpPr>
            <a:spLocks noGrp="1"/>
          </p:cNvSpPr>
          <p:nvPr/>
        </p:nvSpPr>
        <p:spPr>
          <a:xfrm>
            <a:off x="5562600" y="3143250"/>
            <a:ext cx="5943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7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0303D"/>
                </a:solidFill>
                <a:latin typeface="Aptos"/>
                <a:ea typeface="Aptos"/>
                <a:cs typeface="Aptos"/>
              </a:rPr>
              <a:t>Can UPUD or the City of Angels legally compel an appointed director to vote a certain way?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FC071A-A49D-43D0-9FAF-453A4EB81BAF}"/>
              </a:ext>
            </a:extLst>
          </p:cNvPr>
          <p:cNvSpPr>
            <a:spLocks noGrp="1"/>
          </p:cNvSpPr>
          <p:nvPr/>
        </p:nvSpPr>
        <p:spPr>
          <a:xfrm>
            <a:off x="1466850" y="3714750"/>
            <a:ext cx="1003935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F30B38-0CAA-48F8-B4CF-607687A64369}"/>
              </a:ext>
            </a:extLst>
          </p:cNvPr>
          <p:cNvSpPr>
            <a:spLocks noGrp="1"/>
          </p:cNvSpPr>
          <p:nvPr/>
        </p:nvSpPr>
        <p:spPr>
          <a:xfrm>
            <a:off x="685800" y="4381500"/>
            <a:ext cx="609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76073F-D801-413D-8A4F-1C25AF96EA18}"/>
              </a:ext>
            </a:extLst>
          </p:cNvPr>
          <p:cNvSpPr>
            <a:spLocks noGrp="1"/>
          </p:cNvSpPr>
          <p:nvPr/>
        </p:nvSpPr>
        <p:spPr>
          <a:xfrm>
            <a:off x="1466850" y="4362450"/>
            <a:ext cx="3905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80"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Coverage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1D78E3-3F89-48F7-B6F5-59E8D32E62ED}"/>
              </a:ext>
            </a:extLst>
          </p:cNvPr>
          <p:cNvSpPr>
            <a:spLocks noGrp="1"/>
          </p:cNvSpPr>
          <p:nvPr/>
        </p:nvSpPr>
        <p:spPr>
          <a:xfrm>
            <a:off x="5562600" y="4362450"/>
            <a:ext cx="5943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7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0303D"/>
                </a:solidFill>
                <a:latin typeface="Aptos"/>
                <a:ea typeface="Aptos"/>
                <a:cs typeface="Aptos"/>
              </a:rPr>
              <a:t>Does the same rule reach all five seats: two UPUD, two Angels, and the at-large director?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C7C9F1-85EC-48B2-A0CE-2307CAEBC3CC}"/>
              </a:ext>
            </a:extLst>
          </p:cNvPr>
          <p:cNvSpPr>
            <a:spLocks noGrp="1"/>
          </p:cNvSpPr>
          <p:nvPr/>
        </p:nvSpPr>
        <p:spPr>
          <a:xfrm>
            <a:off x="1466850" y="4933950"/>
            <a:ext cx="1003935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7711A8-180F-4C1A-AC76-FF8DCC63AA07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003FD9-AEC7-4FFF-ACCF-152A2231C824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03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79988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CB7D8FC-224B-4529-B5CE-B0C07C76DF4D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3810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BOTTOM LINE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D8B7E9-F319-43E5-B944-54741B693C35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10239375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1397" lnSpcReduction="10000"/>
          </a:bodyPr>
          <a:lstStyle/>
          <a:p>
            <a:pPr algn="l">
              <a:lnSpc>
                <a:spcPct val="95000"/>
              </a:lnSpc>
              <a:buNone/>
              <a:defRPr sz="42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42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The </a:t>
            </a:r>
            <a:r>
              <a:rPr lang="en-US" sz="42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Director’s </a:t>
            </a:r>
            <a:r>
              <a:rPr sz="42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duty runs to </a:t>
            </a:r>
            <a:r>
              <a:rPr sz="4275" b="1" i="0" dirty="0" err="1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UWPA</a:t>
            </a:r>
            <a:r>
              <a:rPr sz="42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.</a:t>
            </a:r>
          </a:p>
          <a:p>
            <a:pPr algn="l">
              <a:lnSpc>
                <a:spcPct val="95000"/>
              </a:lnSpc>
              <a:buNone/>
              <a:defRPr sz="42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endParaRPr lang="en-US" sz="4275" b="1" i="0" dirty="0">
              <a:solidFill>
                <a:srgbClr val="12304A"/>
              </a:solidFill>
              <a:latin typeface="Aptos Display"/>
              <a:ea typeface="Aptos Display"/>
              <a:cs typeface="Aptos Display"/>
            </a:endParaRPr>
          </a:p>
          <a:p>
            <a:pPr algn="l">
              <a:lnSpc>
                <a:spcPct val="95000"/>
              </a:lnSpc>
              <a:buNone/>
              <a:defRPr sz="42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42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The </a:t>
            </a:r>
            <a:r>
              <a:rPr lang="en-US" sz="42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Director’s is to exercise independent </a:t>
            </a:r>
            <a:r>
              <a:rPr sz="42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judgment.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CA8905-9A2B-4FEF-8B7C-047D1DD572E7}"/>
              </a:ext>
            </a:extLst>
          </p:cNvPr>
          <p:cNvSpPr>
            <a:spLocks noGrp="1"/>
          </p:cNvSpPr>
          <p:nvPr/>
        </p:nvSpPr>
        <p:spPr>
          <a:xfrm>
            <a:off x="685800" y="2609850"/>
            <a:ext cx="10820400" cy="47625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922A51-7627-4D5C-AF00-E67099897857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1752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LOYALTY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8E0B37-AAC1-4A60-ACF2-E31E48033F66}"/>
              </a:ext>
            </a:extLst>
          </p:cNvPr>
          <p:cNvSpPr>
            <a:spLocks noGrp="1"/>
          </p:cNvSpPr>
          <p:nvPr/>
        </p:nvSpPr>
        <p:spPr>
          <a:xfrm>
            <a:off x="2628900" y="303847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The Authority — not the appointing agency — is the entity served</a:t>
            </a:r>
            <a:r>
              <a:rPr lang="en-US"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 by each </a:t>
            </a:r>
            <a:r>
              <a:rPr lang="en-US" sz="1725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Authority </a:t>
            </a:r>
            <a:r>
              <a:rPr lang="en-US"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director</a:t>
            </a: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03EE65-8AD8-4421-879D-9650AC5B4C63}"/>
              </a:ext>
            </a:extLst>
          </p:cNvPr>
          <p:cNvSpPr>
            <a:spLocks noGrp="1"/>
          </p:cNvSpPr>
          <p:nvPr/>
        </p:nvSpPr>
        <p:spPr>
          <a:xfrm>
            <a:off x="685800" y="3790950"/>
            <a:ext cx="1752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DISCRETION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52AB9D-37B4-4F85-BA90-BD3EDDEA37CA}"/>
              </a:ext>
            </a:extLst>
          </p:cNvPr>
          <p:cNvSpPr>
            <a:spLocks noGrp="1"/>
          </p:cNvSpPr>
          <p:nvPr/>
        </p:nvSpPr>
        <p:spPr>
          <a:xfrm>
            <a:off x="2628900" y="376237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Each director must deliberate and vote with independent judgment.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98B6E7-CDF8-465B-B123-CE69D5864585}"/>
              </a:ext>
            </a:extLst>
          </p:cNvPr>
          <p:cNvSpPr>
            <a:spLocks noGrp="1"/>
          </p:cNvSpPr>
          <p:nvPr/>
        </p:nvSpPr>
        <p:spPr>
          <a:xfrm>
            <a:off x="685800" y="4514850"/>
            <a:ext cx="1752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ADVOCACY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085A86-9DED-4955-8626-2FC61237C932}"/>
              </a:ext>
            </a:extLst>
          </p:cNvPr>
          <p:cNvSpPr>
            <a:spLocks noGrp="1"/>
          </p:cNvSpPr>
          <p:nvPr/>
        </p:nvSpPr>
        <p:spPr>
          <a:xfrm>
            <a:off x="2657272" y="446722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 director may argue for the appointing agency’s interests.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A1A280-B776-49C3-88C2-3E0926737DD5}"/>
              </a:ext>
            </a:extLst>
          </p:cNvPr>
          <p:cNvSpPr>
            <a:spLocks noGrp="1"/>
          </p:cNvSpPr>
          <p:nvPr/>
        </p:nvSpPr>
        <p:spPr>
          <a:xfrm>
            <a:off x="685800" y="5238750"/>
            <a:ext cx="1752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REMEDY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0031A0-CDAD-4EBC-B793-8B346A2EA1B9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39E8BC-D61C-4186-8F51-8DAC4C39355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825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825" b="0" i="0" dirty="0">
                <a:solidFill>
                  <a:srgbClr val="61717E"/>
                </a:solidFill>
                <a:latin typeface="Aptos"/>
                <a:ea typeface="Aptos"/>
                <a:cs typeface="Aptos"/>
              </a:rPr>
              <a:t>Authorities : Gov’t Code § 6507; 83 Cal. Op. </a:t>
            </a:r>
            <a:r>
              <a:rPr sz="825" b="0" i="0" dirty="0" err="1">
                <a:solidFill>
                  <a:srgbClr val="61717E"/>
                </a:solidFill>
                <a:latin typeface="Aptos"/>
                <a:ea typeface="Aptos"/>
                <a:cs typeface="Aptos"/>
              </a:rPr>
              <a:t>Att’y</a:t>
            </a:r>
            <a:r>
              <a:rPr sz="825" b="0" i="0" dirty="0">
                <a:solidFill>
                  <a:srgbClr val="61717E"/>
                </a:solidFill>
                <a:latin typeface="Aptos"/>
                <a:ea typeface="Aptos"/>
                <a:cs typeface="Aptos"/>
              </a:rPr>
              <a:t> Gen. 267 (2000); 104 Cal. Op. </a:t>
            </a:r>
            <a:r>
              <a:rPr sz="825" b="0" i="0" dirty="0" err="1">
                <a:solidFill>
                  <a:srgbClr val="61717E"/>
                </a:solidFill>
                <a:latin typeface="Aptos"/>
                <a:ea typeface="Aptos"/>
                <a:cs typeface="Aptos"/>
              </a:rPr>
              <a:t>Att’y</a:t>
            </a:r>
            <a:r>
              <a:rPr sz="825" b="0" i="0" dirty="0">
                <a:solidFill>
                  <a:srgbClr val="61717E"/>
                </a:solidFill>
                <a:latin typeface="Aptos"/>
                <a:ea typeface="Aptos"/>
                <a:cs typeface="Aptos"/>
              </a:rPr>
              <a:t> Gen. 34 (2021).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F93E68-9FF3-4378-8C0F-104B1795DFD7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04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FD3D34-F986-72EF-078E-E1D51BBDBDF4}"/>
              </a:ext>
            </a:extLst>
          </p:cNvPr>
          <p:cNvSpPr>
            <a:spLocks noGrp="1"/>
          </p:cNvSpPr>
          <p:nvPr/>
        </p:nvSpPr>
        <p:spPr>
          <a:xfrm>
            <a:off x="2609850" y="519112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lang="en-US" sz="171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 vote </a:t>
            </a:r>
            <a:r>
              <a:rPr lang="en-US" sz="171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that is disagreeable with the appointing agency may </a:t>
            </a:r>
            <a:r>
              <a:rPr lang="en-US" sz="171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prompt removal, but the vote remains valid. </a:t>
            </a:r>
            <a:endParaRPr sz="1710" b="0" i="0" dirty="0">
              <a:solidFill>
                <a:srgbClr val="20303D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575116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BCEAEA6-6886-4AA1-84F9-4CE50BEDBBF8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0C7C86"/>
                </a:solidFill>
                <a:latin typeface="Aptos"/>
                <a:ea typeface="Aptos"/>
                <a:cs typeface="Aptos"/>
              </a:rPr>
              <a:t>LEGAL FOUNDATION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B6B645-1EF8-441D-AC43-0BFC8C9F1CF8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215"/>
          </a:bodyPr>
          <a:lstStyle/>
          <a:p>
            <a:pPr algn="l">
              <a:lnSpc>
                <a:spcPct val="105000"/>
              </a:lnSpc>
              <a:buNone/>
              <a:def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Statute and agreement create one separate public entity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4C56E3-BDBF-4CC1-B01A-38AA85BB05B2}"/>
              </a:ext>
            </a:extLst>
          </p:cNvPr>
          <p:cNvSpPr>
            <a:spLocks noGrp="1"/>
          </p:cNvSpPr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4B2FC-F89C-4271-82EB-7D597C3E827C}"/>
              </a:ext>
            </a:extLst>
          </p:cNvPr>
          <p:cNvSpPr>
            <a:spLocks noGrp="1"/>
          </p:cNvSpPr>
          <p:nvPr/>
        </p:nvSpPr>
        <p:spPr>
          <a:xfrm>
            <a:off x="685800" y="1885950"/>
            <a:ext cx="428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STATUTE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477470-7940-4B06-9864-9EFAFC6C3EF8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438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75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2175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Government Code § 6507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80553E-FA78-4E73-A4FA-A381F0E6BBB8}"/>
              </a:ext>
            </a:extLst>
          </p:cNvPr>
          <p:cNvSpPr>
            <a:spLocks noGrp="1"/>
          </p:cNvSpPr>
          <p:nvPr/>
        </p:nvSpPr>
        <p:spPr>
          <a:xfrm>
            <a:off x="685800" y="2762250"/>
            <a:ext cx="4476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800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80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 joint powers agency is “a public entity separate from the parties to the agreement.”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3ACDA4-956A-43AC-BE03-A1B0206B8824}"/>
              </a:ext>
            </a:extLst>
          </p:cNvPr>
          <p:cNvSpPr>
            <a:spLocks noGrp="1"/>
          </p:cNvSpPr>
          <p:nvPr/>
        </p:nvSpPr>
        <p:spPr>
          <a:xfrm>
            <a:off x="5905500" y="1857375"/>
            <a:ext cx="19050" cy="3143250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361EF8-9E12-4981-B611-9773DECD0719}"/>
              </a:ext>
            </a:extLst>
          </p:cNvPr>
          <p:cNvSpPr>
            <a:spLocks noGrp="1"/>
          </p:cNvSpPr>
          <p:nvPr/>
        </p:nvSpPr>
        <p:spPr>
          <a:xfrm>
            <a:off x="6534150" y="1885950"/>
            <a:ext cx="428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AGREEMENT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E7AC10-FE71-49E2-8E20-25F3EEB7109B}"/>
              </a:ext>
            </a:extLst>
          </p:cNvPr>
          <p:cNvSpPr>
            <a:spLocks noGrp="1"/>
          </p:cNvSpPr>
          <p:nvPr/>
        </p:nvSpPr>
        <p:spPr>
          <a:xfrm>
            <a:off x="6534150" y="2238375"/>
            <a:ext cx="428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75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2175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Section 6.1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552B7D-7346-444E-A0DA-19A057D06796}"/>
              </a:ext>
            </a:extLst>
          </p:cNvPr>
          <p:cNvSpPr>
            <a:spLocks noGrp="1"/>
          </p:cNvSpPr>
          <p:nvPr/>
        </p:nvSpPr>
        <p:spPr>
          <a:xfrm>
            <a:off x="6534150" y="2762250"/>
            <a:ext cx="4762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935"/>
          </a:bodyPr>
          <a:lstStyle/>
          <a:p>
            <a:pPr algn="l">
              <a:lnSpc>
                <a:spcPct val="114000"/>
              </a:lnSpc>
              <a:buNone/>
              <a:defRPr sz="1800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800" b="0" i="0" dirty="0" err="1">
                <a:solidFill>
                  <a:srgbClr val="20303D"/>
                </a:solidFill>
                <a:latin typeface="Aptos"/>
                <a:ea typeface="Aptos"/>
                <a:cs typeface="Aptos"/>
              </a:rPr>
              <a:t>UWPA</a:t>
            </a:r>
            <a:r>
              <a:rPr sz="180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 is separate from </a:t>
            </a:r>
            <a:r>
              <a:rPr lang="en-US" sz="180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the City and </a:t>
            </a:r>
            <a:r>
              <a:rPr lang="en-US" sz="1800" b="0" i="0" dirty="0" err="1">
                <a:solidFill>
                  <a:srgbClr val="20303D"/>
                </a:solidFill>
                <a:latin typeface="Aptos"/>
                <a:ea typeface="Aptos"/>
                <a:cs typeface="Aptos"/>
              </a:rPr>
              <a:t>UPUD</a:t>
            </a:r>
            <a:r>
              <a:rPr lang="en-US" sz="180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: “The Authority shall be a public entity separate from the parties to this Agreement.”</a:t>
            </a:r>
            <a:endParaRPr sz="1800" b="0" i="0" dirty="0">
              <a:solidFill>
                <a:srgbClr val="20303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D57869-A8BA-40D1-AB27-5BA7ADEB9D6C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10820400" cy="609600"/>
          </a:xfrm>
          <a:prstGeom prst="rect">
            <a:avLst/>
          </a:prstGeom>
          <a:solidFill>
            <a:srgbClr val="12304A"/>
          </a:solidFill>
          <a:ln w="0">
            <a:noFill/>
            <a:prstDash val="solid"/>
          </a:ln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Colloquially may be “partner agencies” but Utica is a third, separate public entity.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38E7F4-E6B7-48FA-8758-A1633102B833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899D66-C72F-4AD7-9203-2A9EEFE7AD6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825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1717E"/>
                </a:solidFill>
                <a:latin typeface="Aptos"/>
                <a:ea typeface="Aptos"/>
                <a:cs typeface="Aptos"/>
              </a:rPr>
              <a:t>Gov’t Code § 6507; Amended JPA § 6.1 at 13; First Amendment at 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2F855A-4C59-454A-AF8A-2701F7B66CAB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05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107211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C7832D2-C7EF-43E6-846F-9DBA6EBA0532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CONSEQUENCE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026F7F-9BFC-4475-AD5D-A9883F095779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664"/>
          </a:bodyPr>
          <a:lstStyle/>
          <a:p>
            <a:pPr algn="l">
              <a:lnSpc>
                <a:spcPct val="105000"/>
              </a:lnSpc>
              <a:buNone/>
              <a:def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Separate-entity status </a:t>
            </a:r>
            <a:r>
              <a:rPr lang="en-US"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determines</a:t>
            </a: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 the director’s role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881359-9B89-4039-98B9-33CA41EE92F0}"/>
              </a:ext>
            </a:extLst>
          </p:cNvPr>
          <p:cNvSpPr>
            <a:spLocks noGrp="1"/>
          </p:cNvSpPr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77D893-88BD-458A-BB74-CD6DB4FA68B6}"/>
              </a:ext>
            </a:extLst>
          </p:cNvPr>
          <p:cNvSpPr>
            <a:spLocks noGrp="1"/>
          </p:cNvSpPr>
          <p:nvPr/>
        </p:nvSpPr>
        <p:spPr>
          <a:xfrm>
            <a:off x="685800" y="1924050"/>
            <a:ext cx="11239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4125" b="1" i="0">
                <a:solidFill>
                  <a:srgbClr val="D9EAED"/>
                </a:solidFill>
                <a:latin typeface="Aptos"/>
                <a:ea typeface="Aptos"/>
                <a:cs typeface="Aptos"/>
              </a:defRPr>
            </a:pPr>
            <a:r>
              <a:rPr sz="4125" b="1" i="0">
                <a:solidFill>
                  <a:srgbClr val="D9EAED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AAB593-D5E7-4D52-97B6-A5890CC19042}"/>
              </a:ext>
            </a:extLst>
          </p:cNvPr>
          <p:cNvSpPr>
            <a:spLocks noGrp="1"/>
          </p:cNvSpPr>
          <p:nvPr/>
        </p:nvSpPr>
        <p:spPr>
          <a:xfrm>
            <a:off x="2000250" y="2000250"/>
            <a:ext cx="3619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75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2175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Governing </a:t>
            </a:r>
            <a:r>
              <a:rPr lang="en-US" sz="2175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Board</a:t>
            </a:r>
            <a:endParaRPr sz="2175" b="1" i="0" dirty="0">
              <a:solidFill>
                <a:srgbClr val="12304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4FEE61-6CD0-43FD-BE93-EA630CA37B0C}"/>
              </a:ext>
            </a:extLst>
          </p:cNvPr>
          <p:cNvSpPr>
            <a:spLocks noGrp="1"/>
          </p:cNvSpPr>
          <p:nvPr/>
        </p:nvSpPr>
        <p:spPr>
          <a:xfrm>
            <a:off x="5810250" y="1981200"/>
            <a:ext cx="56959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The</a:t>
            </a:r>
            <a:r>
              <a:rPr lang="en-US"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650" b="0" i="0" dirty="0" err="1">
                <a:solidFill>
                  <a:srgbClr val="20303D"/>
                </a:solidFill>
                <a:latin typeface="Aptos"/>
                <a:ea typeface="Aptos"/>
                <a:cs typeface="Aptos"/>
              </a:rPr>
              <a:t>UWPA</a:t>
            </a:r>
            <a:r>
              <a:rPr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 Board </a:t>
            </a:r>
            <a:r>
              <a:rPr lang="en-US"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of Directors </a:t>
            </a:r>
            <a:r>
              <a:rPr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governs </a:t>
            </a:r>
            <a:r>
              <a:rPr sz="1650" b="0" i="0" dirty="0" err="1">
                <a:solidFill>
                  <a:srgbClr val="20303D"/>
                </a:solidFill>
                <a:latin typeface="Aptos"/>
                <a:ea typeface="Aptos"/>
                <a:cs typeface="Aptos"/>
              </a:rPr>
              <a:t>UWPA</a:t>
            </a:r>
            <a:r>
              <a:rPr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; it is not a panel of delegates transmitting instructions.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3A64B-48A4-4C57-8244-1E4ABA210DD7}"/>
              </a:ext>
            </a:extLst>
          </p:cNvPr>
          <p:cNvSpPr>
            <a:spLocks noGrp="1"/>
          </p:cNvSpPr>
          <p:nvPr/>
        </p:nvSpPr>
        <p:spPr>
          <a:xfrm>
            <a:off x="2000250" y="2895600"/>
            <a:ext cx="950595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7B6741-F512-4F30-8088-07B44DF3D5DF}"/>
              </a:ext>
            </a:extLst>
          </p:cNvPr>
          <p:cNvSpPr>
            <a:spLocks noGrp="1"/>
          </p:cNvSpPr>
          <p:nvPr/>
        </p:nvSpPr>
        <p:spPr>
          <a:xfrm>
            <a:off x="685800" y="3257550"/>
            <a:ext cx="11239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4125" b="1" i="0">
                <a:solidFill>
                  <a:srgbClr val="D9EAED"/>
                </a:solidFill>
                <a:latin typeface="Aptos"/>
                <a:ea typeface="Aptos"/>
                <a:cs typeface="Aptos"/>
              </a:defRPr>
            </a:pPr>
            <a:r>
              <a:rPr sz="4125" b="1" i="0">
                <a:solidFill>
                  <a:srgbClr val="D9EAED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900DE6-BC30-4B09-ACE9-2DF7B66075CB}"/>
              </a:ext>
            </a:extLst>
          </p:cNvPr>
          <p:cNvSpPr>
            <a:spLocks noGrp="1"/>
          </p:cNvSpPr>
          <p:nvPr/>
        </p:nvSpPr>
        <p:spPr>
          <a:xfrm>
            <a:off x="2000250" y="3333750"/>
            <a:ext cx="3619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75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2175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Public-office duties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C18A2E-94C8-4CF7-9F7F-F8697DF99E09}"/>
              </a:ext>
            </a:extLst>
          </p:cNvPr>
          <p:cNvSpPr>
            <a:spLocks noGrp="1"/>
          </p:cNvSpPr>
          <p:nvPr/>
        </p:nvSpPr>
        <p:spPr>
          <a:xfrm>
            <a:off x="5810250" y="3314700"/>
            <a:ext cx="56959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Each director serves </a:t>
            </a:r>
            <a:r>
              <a:rPr sz="1650" b="0" i="0" dirty="0" err="1">
                <a:solidFill>
                  <a:srgbClr val="20303D"/>
                </a:solidFill>
                <a:latin typeface="Aptos"/>
                <a:ea typeface="Aptos"/>
                <a:cs typeface="Aptos"/>
              </a:rPr>
              <a:t>UWPA</a:t>
            </a:r>
            <a:r>
              <a:rPr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 in an official capacity, </a:t>
            </a:r>
            <a:r>
              <a:rPr lang="en-US"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and </a:t>
            </a:r>
            <a:r>
              <a:rPr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so the duties of that office attach to </a:t>
            </a:r>
            <a:r>
              <a:rPr lang="en-US"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each </a:t>
            </a:r>
            <a:r>
              <a:rPr sz="1650" b="0" i="0" dirty="0" err="1">
                <a:solidFill>
                  <a:srgbClr val="20303D"/>
                </a:solidFill>
                <a:latin typeface="Aptos"/>
                <a:ea typeface="Aptos"/>
                <a:cs typeface="Aptos"/>
              </a:rPr>
              <a:t>UWPA</a:t>
            </a:r>
            <a:r>
              <a:rPr lang="en-US"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 director</a:t>
            </a:r>
            <a:r>
              <a:rPr sz="16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723D08-0F3F-4ECC-A078-21F912E81E29}"/>
              </a:ext>
            </a:extLst>
          </p:cNvPr>
          <p:cNvSpPr>
            <a:spLocks noGrp="1"/>
          </p:cNvSpPr>
          <p:nvPr/>
        </p:nvSpPr>
        <p:spPr>
          <a:xfrm>
            <a:off x="2000250" y="4229100"/>
            <a:ext cx="950595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9A0B97-2E8E-428A-BC23-9A08668DE6B9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2CB992-FB9F-4255-A9A5-0300653C222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825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825" b="0" i="0" dirty="0">
                <a:solidFill>
                  <a:srgbClr val="61717E"/>
                </a:solidFill>
                <a:latin typeface="Aptos"/>
                <a:ea typeface="Aptos"/>
                <a:cs typeface="Aptos"/>
              </a:rPr>
              <a:t>Amended JPA at 11, 13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F3CBA9-ADCF-4595-840F-69F193B37DE4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06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03067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8D19199-137C-495C-8DB3-E975CBAAA4D2}"/>
              </a:ext>
            </a:extLst>
          </p:cNvPr>
          <p:cNvSpPr>
            <a:spLocks noGrp="1"/>
          </p:cNvSpPr>
          <p:nvPr/>
        </p:nvSpPr>
        <p:spPr>
          <a:xfrm>
            <a:off x="685800" y="495299"/>
            <a:ext cx="4576864" cy="43855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2400" b="1" i="0" dirty="0">
                <a:solidFill>
                  <a:srgbClr val="0C7C86"/>
                </a:solidFill>
                <a:latin typeface="Aptos"/>
                <a:ea typeface="Aptos"/>
                <a:cs typeface="Aptos"/>
              </a:rPr>
              <a:t>DUTY OF LOYALTY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45F882-921E-4764-8CA7-C08FC857A52E}"/>
              </a:ext>
            </a:extLst>
          </p:cNvPr>
          <p:cNvSpPr>
            <a:spLocks noGrp="1"/>
          </p:cNvSpPr>
          <p:nvPr/>
        </p:nvSpPr>
        <p:spPr>
          <a:xfrm>
            <a:off x="685800" y="1104900"/>
            <a:ext cx="96202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lnSpc>
                <a:spcPct val="98000"/>
              </a:lnSpc>
              <a:buNone/>
              <a:defRPr sz="3900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90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What is owed: </a:t>
            </a:r>
          </a:p>
          <a:p>
            <a:pPr algn="l">
              <a:lnSpc>
                <a:spcPct val="98000"/>
              </a:lnSpc>
              <a:buNone/>
              <a:defRPr sz="3900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endParaRPr lang="en-US" sz="3900" b="1" i="0" dirty="0">
              <a:solidFill>
                <a:srgbClr val="12304A"/>
              </a:solidFill>
              <a:latin typeface="Aptos Display"/>
              <a:ea typeface="Aptos Display"/>
              <a:cs typeface="Aptos Display"/>
            </a:endParaRPr>
          </a:p>
          <a:p>
            <a:pPr algn="l">
              <a:lnSpc>
                <a:spcPct val="98000"/>
              </a:lnSpc>
              <a:buNone/>
              <a:defRPr sz="3900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90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“Undivided loyalty and allegiance</a:t>
            </a:r>
            <a:r>
              <a:rPr lang="en-US" sz="390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90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to the public entities they are</a:t>
            </a:r>
            <a:r>
              <a:rPr lang="en-US" sz="390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3900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obligated to serve.”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65491E-AB32-4936-B678-990099FD5F3F}"/>
              </a:ext>
            </a:extLst>
          </p:cNvPr>
          <p:cNvSpPr>
            <a:spLocks noGrp="1"/>
          </p:cNvSpPr>
          <p:nvPr/>
        </p:nvSpPr>
        <p:spPr>
          <a:xfrm>
            <a:off x="685800" y="3467100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125" b="1" i="0" dirty="0">
                <a:solidFill>
                  <a:srgbClr val="0C7C86"/>
                </a:solidFill>
                <a:latin typeface="Aptos"/>
                <a:ea typeface="Aptos"/>
                <a:cs typeface="Aptos"/>
              </a:rPr>
              <a:t>LEXIN v. SUPERIOR COURT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60DB53-BCB6-4E7C-B877-86BFC6C61DB1}"/>
              </a:ext>
            </a:extLst>
          </p:cNvPr>
          <p:cNvSpPr>
            <a:spLocks noGrp="1"/>
          </p:cNvSpPr>
          <p:nvPr/>
        </p:nvSpPr>
        <p:spPr>
          <a:xfrm>
            <a:off x="685800" y="39528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4F5FA9-A2E2-4DC8-B6D7-BF874046C018}"/>
              </a:ext>
            </a:extLst>
          </p:cNvPr>
          <p:cNvSpPr>
            <a:spLocks noGrp="1"/>
          </p:cNvSpPr>
          <p:nvPr/>
        </p:nvSpPr>
        <p:spPr>
          <a:xfrm>
            <a:off x="685800" y="43434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61717E"/>
                </a:solidFill>
                <a:latin typeface="Aptos"/>
                <a:ea typeface="Aptos"/>
                <a:cs typeface="Aptos"/>
              </a:rPr>
              <a:t>Entity served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DD8745-DE04-4339-A4E2-6A906171F023}"/>
              </a:ext>
            </a:extLst>
          </p:cNvPr>
          <p:cNvSpPr>
            <a:spLocks noGrp="1"/>
          </p:cNvSpPr>
          <p:nvPr/>
        </p:nvSpPr>
        <p:spPr>
          <a:xfrm>
            <a:off x="685800" y="4705350"/>
            <a:ext cx="2857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899"/>
          </a:bodyPr>
          <a:lstStyle/>
          <a:p>
            <a:pPr algn="l">
              <a:lnSpc>
                <a:spcPct val="105000"/>
              </a:lnSpc>
              <a:buNone/>
              <a:defRPr sz="3600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UWPA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D2F219-9C14-4058-9048-15B53502E117}"/>
              </a:ext>
            </a:extLst>
          </p:cNvPr>
          <p:cNvSpPr>
            <a:spLocks noGrp="1"/>
          </p:cNvSpPr>
          <p:nvPr/>
        </p:nvSpPr>
        <p:spPr>
          <a:xfrm>
            <a:off x="4895850" y="43434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61717E"/>
                </a:solidFill>
                <a:latin typeface="Aptos"/>
                <a:ea typeface="Aptos"/>
                <a:cs typeface="Aptos"/>
              </a:rPr>
              <a:t>Applied rule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40F771-FECB-4A21-BE8B-C4EEA56B803C}"/>
              </a:ext>
            </a:extLst>
          </p:cNvPr>
          <p:cNvSpPr>
            <a:spLocks noGrp="1"/>
          </p:cNvSpPr>
          <p:nvPr/>
        </p:nvSpPr>
        <p:spPr>
          <a:xfrm>
            <a:off x="4895850" y="4705350"/>
            <a:ext cx="66103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8000"/>
              </a:lnSpc>
              <a:defRPr sz="2175" b="1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lang="en-US" sz="2175" b="1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For Authority Directors, l</a:t>
            </a:r>
            <a:r>
              <a:rPr sz="2175" b="1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oyalty runs to the Authority — not the appointing agency.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77519B-CF05-46C2-9E7E-EB842ACCB362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0B7F5-2C75-41BD-B13C-B35556B4187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825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825" b="0" i="0" dirty="0">
                <a:solidFill>
                  <a:srgbClr val="61717E"/>
                </a:solidFill>
                <a:latin typeface="Aptos"/>
                <a:ea typeface="Aptos"/>
                <a:cs typeface="Aptos"/>
              </a:rPr>
              <a:t>Lexin v. Superior Court, 47 Cal. 4th 1050 (2010); Gov’t Code § 6507; Amended JPA at 13.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BE9815-EAEC-4BE7-811D-2202C25189CC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07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21006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F3C1E6B-BACC-4A26-AD91-6DC8F124B201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VOTING AUTHORITY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877643-C393-4CE9-8323-28E777F64C96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113"/>
          </a:bodyPr>
          <a:lstStyle/>
          <a:p>
            <a:pPr algn="l">
              <a:lnSpc>
                <a:spcPct val="105000"/>
              </a:lnSpc>
              <a:buNone/>
              <a:def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A contrary vote </a:t>
            </a:r>
            <a:r>
              <a:rPr lang="en-US"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is</a:t>
            </a: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 still be a valid exercise of office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145F5F-8DD2-4A30-AC5F-A49B2BAA3818}"/>
              </a:ext>
            </a:extLst>
          </p:cNvPr>
          <p:cNvSpPr>
            <a:spLocks noGrp="1"/>
          </p:cNvSpPr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618E6A-F687-4816-87F5-CE3D45A2C564}"/>
              </a:ext>
            </a:extLst>
          </p:cNvPr>
          <p:cNvSpPr>
            <a:spLocks noGrp="1"/>
          </p:cNvSpPr>
          <p:nvPr/>
        </p:nvSpPr>
        <p:spPr>
          <a:xfrm>
            <a:off x="685800" y="1962150"/>
            <a:ext cx="4095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APPOINTING BODY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DD0FE7-7AF6-46A0-B5F6-8CA53D7D241E}"/>
              </a:ext>
            </a:extLst>
          </p:cNvPr>
          <p:cNvSpPr>
            <a:spLocks noGrp="1"/>
          </p:cNvSpPr>
          <p:nvPr/>
        </p:nvSpPr>
        <p:spPr>
          <a:xfrm>
            <a:off x="685800" y="2400300"/>
            <a:ext cx="4095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325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2325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May state a position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59AB4A-9C6B-475D-9535-254D4AA7ED50}"/>
              </a:ext>
            </a:extLst>
          </p:cNvPr>
          <p:cNvSpPr>
            <a:spLocks noGrp="1"/>
          </p:cNvSpPr>
          <p:nvPr/>
        </p:nvSpPr>
        <p:spPr>
          <a:xfrm>
            <a:off x="685800" y="2990850"/>
            <a:ext cx="43815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Its preferred outcome </a:t>
            </a:r>
            <a:r>
              <a:rPr sz="1725" b="0" i="0" u="sng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does not </a:t>
            </a: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limit the appointee’s legal authority to vote.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DFED82-9D88-411C-B4FA-66F7246109AB}"/>
              </a:ext>
            </a:extLst>
          </p:cNvPr>
          <p:cNvSpPr>
            <a:spLocks noGrp="1"/>
          </p:cNvSpPr>
          <p:nvPr/>
        </p:nvSpPr>
        <p:spPr>
          <a:xfrm>
            <a:off x="5905500" y="1866900"/>
            <a:ext cx="19050" cy="3333750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5BA19C-27D6-4C60-9CEF-9B81E0D81C12}"/>
              </a:ext>
            </a:extLst>
          </p:cNvPr>
          <p:cNvSpPr>
            <a:spLocks noGrp="1"/>
          </p:cNvSpPr>
          <p:nvPr/>
        </p:nvSpPr>
        <p:spPr>
          <a:xfrm>
            <a:off x="6534150" y="1962150"/>
            <a:ext cx="4095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UWPA DIRECTOR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FF29C7-0997-4E42-99A8-F365D634A8B2}"/>
              </a:ext>
            </a:extLst>
          </p:cNvPr>
          <p:cNvSpPr>
            <a:spLocks noGrp="1"/>
          </p:cNvSpPr>
          <p:nvPr/>
        </p:nvSpPr>
        <p:spPr>
          <a:xfrm>
            <a:off x="6534150" y="2400300"/>
            <a:ext cx="476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325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2325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Must exercise discretion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2D7408-FEDE-4345-977D-F27EF4E3EC60}"/>
              </a:ext>
            </a:extLst>
          </p:cNvPr>
          <p:cNvSpPr>
            <a:spLocks noGrp="1"/>
          </p:cNvSpPr>
          <p:nvPr/>
        </p:nvSpPr>
        <p:spPr>
          <a:xfrm>
            <a:off x="6534150" y="2990850"/>
            <a:ext cx="47625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The director’s authority is to deliberate and cast a vote based on </a:t>
            </a:r>
            <a:r>
              <a:rPr sz="1725" b="0" i="0" u="sng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independent judgment</a:t>
            </a: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5EBBEC-E148-4E15-8570-07D2FC9CE342}"/>
              </a:ext>
            </a:extLst>
          </p:cNvPr>
          <p:cNvSpPr>
            <a:spLocks noGrp="1"/>
          </p:cNvSpPr>
          <p:nvPr/>
        </p:nvSpPr>
        <p:spPr>
          <a:xfrm>
            <a:off x="6534150" y="4381500"/>
            <a:ext cx="4762500" cy="781050"/>
          </a:xfrm>
          <a:prstGeom prst="rect">
            <a:avLst/>
          </a:prstGeom>
          <a:solidFill>
            <a:srgbClr val="E8F3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80A402-1F71-40E0-B70F-2983D9DCD54D}"/>
              </a:ext>
            </a:extLst>
          </p:cNvPr>
          <p:cNvSpPr>
            <a:spLocks noGrp="1"/>
          </p:cNvSpPr>
          <p:nvPr/>
        </p:nvSpPr>
        <p:spPr>
          <a:xfrm>
            <a:off x="6762750" y="4581525"/>
            <a:ext cx="4305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2325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2325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VALID VOTE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F6D910-8247-4553-ABB3-CBA52E6BA635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A50F98-30DF-4A75-B45D-FD4BA43F58E8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825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1717E"/>
                </a:solidFill>
                <a:latin typeface="Aptos"/>
                <a:ea typeface="Aptos"/>
                <a:cs typeface="Aptos"/>
              </a:rPr>
              <a:t>83 Cal. Op. Att’y Gen. 267 (2000); Harbach v. El Pueblo de Los Angeles, 14 Cal. App. 3d 828 (1971).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144612-2966-4FCC-884C-8CD7DD384F09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08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7915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06F2B5C-0ED8-4B79-AF3B-60BE7C2E7FF2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162"/>
          </a:bodyPr>
          <a:lstStyle/>
          <a:p>
            <a:pPr algn="l">
              <a:lnSpc>
                <a:spcPct val="105000"/>
              </a:lnSpc>
              <a:buNone/>
              <a:def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Voting instructions are not legally binding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93D8AB-E5D1-4D94-9DC3-A807936E8ED6}"/>
              </a:ext>
            </a:extLst>
          </p:cNvPr>
          <p:cNvSpPr>
            <a:spLocks noGrp="1"/>
          </p:cNvSpPr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A64E0F-D0BF-43A6-9B25-20C4A0DE76F5}"/>
              </a:ext>
            </a:extLst>
          </p:cNvPr>
          <p:cNvSpPr>
            <a:spLocks noGrp="1"/>
          </p:cNvSpPr>
          <p:nvPr/>
        </p:nvSpPr>
        <p:spPr>
          <a:xfrm>
            <a:off x="1409700" y="3143250"/>
            <a:ext cx="9372600" cy="38100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A067715-ED3A-4727-8E2B-4DC8D5E05D50}"/>
              </a:ext>
            </a:extLst>
          </p:cNvPr>
          <p:cNvSpPr>
            <a:spLocks noGrp="1"/>
          </p:cNvSpPr>
          <p:nvPr/>
        </p:nvSpPr>
        <p:spPr>
          <a:xfrm>
            <a:off x="1895475" y="2895600"/>
            <a:ext cx="533400" cy="533400"/>
          </a:xfrm>
          <a:prstGeom prst="ellipse">
            <a:avLst/>
          </a:prstGeom>
          <a:solidFill>
            <a:srgbClr val="0C7C86"/>
          </a:solidFill>
          <a:ln w="19050">
            <a:solidFill>
              <a:srgbClr val="0C7C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14D3B5E-6597-4B9D-A85E-6CA606D5517B}"/>
              </a:ext>
            </a:extLst>
          </p:cNvPr>
          <p:cNvSpPr>
            <a:spLocks noGrp="1"/>
          </p:cNvSpPr>
          <p:nvPr/>
        </p:nvSpPr>
        <p:spPr>
          <a:xfrm>
            <a:off x="9763125" y="2895600"/>
            <a:ext cx="533400" cy="533400"/>
          </a:xfrm>
          <a:prstGeom prst="ellipse">
            <a:avLst/>
          </a:prstGeom>
          <a:solidFill>
            <a:srgbClr val="12304A"/>
          </a:solidFill>
          <a:ln w="19050">
            <a:solidFill>
              <a:srgbClr val="1230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70B4CD-8814-4839-8FA8-926FBAE55766}"/>
              </a:ext>
            </a:extLst>
          </p:cNvPr>
          <p:cNvSpPr>
            <a:spLocks noGrp="1"/>
          </p:cNvSpPr>
          <p:nvPr/>
        </p:nvSpPr>
        <p:spPr>
          <a:xfrm>
            <a:off x="1504950" y="2143125"/>
            <a:ext cx="1333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3150" b="1" i="0">
                <a:solidFill>
                  <a:srgbClr val="0C7C8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 i="0" dirty="0">
                <a:solidFill>
                  <a:srgbClr val="0C7C86"/>
                </a:solidFill>
                <a:latin typeface="Aptos Display"/>
                <a:ea typeface="Aptos Display"/>
                <a:cs typeface="Aptos Display"/>
              </a:rPr>
              <a:t>2000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BC193A-CF48-409C-9740-6012EE29800A}"/>
              </a:ext>
            </a:extLst>
          </p:cNvPr>
          <p:cNvSpPr>
            <a:spLocks noGrp="1"/>
          </p:cNvSpPr>
          <p:nvPr/>
        </p:nvSpPr>
        <p:spPr>
          <a:xfrm>
            <a:off x="685800" y="3733800"/>
            <a:ext cx="3238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ctr">
              <a:lnSpc>
                <a:spcPct val="112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lang="en-US" sz="1700" i="1" dirty="0">
                <a:solidFill>
                  <a:srgbClr val="20303D"/>
                </a:solidFill>
                <a:latin typeface="Aptos"/>
              </a:rPr>
              <a:t>83 Cal. Op. </a:t>
            </a:r>
            <a:r>
              <a:rPr lang="en-US" sz="1700" i="1" dirty="0" err="1">
                <a:solidFill>
                  <a:srgbClr val="20303D"/>
                </a:solidFill>
                <a:latin typeface="Aptos"/>
              </a:rPr>
              <a:t>Att’y</a:t>
            </a:r>
            <a:r>
              <a:rPr lang="en-US" sz="1700" i="1" dirty="0">
                <a:solidFill>
                  <a:srgbClr val="20303D"/>
                </a:solidFill>
                <a:latin typeface="Aptos"/>
              </a:rPr>
              <a:t> Gen. 267 (2000) </a:t>
            </a:r>
            <a:r>
              <a:rPr lang="en-US" sz="1700" dirty="0">
                <a:solidFill>
                  <a:srgbClr val="20303D"/>
                </a:solidFill>
                <a:latin typeface="Aptos"/>
              </a:rPr>
              <a:t> </a:t>
            </a:r>
          </a:p>
          <a:p>
            <a:pPr algn="ctr">
              <a:lnSpc>
                <a:spcPct val="112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 member may cast a valid vote inconsistent with the appointing body’s position.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FFB38E-76EC-4FB9-BAC2-89CADADC8010}"/>
              </a:ext>
            </a:extLst>
          </p:cNvPr>
          <p:cNvSpPr>
            <a:spLocks noGrp="1"/>
          </p:cNvSpPr>
          <p:nvPr/>
        </p:nvSpPr>
        <p:spPr>
          <a:xfrm>
            <a:off x="9372600" y="2143125"/>
            <a:ext cx="1333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3150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2021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664431-53A3-4CBB-9FE3-AD6C2C59FD5F}"/>
              </a:ext>
            </a:extLst>
          </p:cNvPr>
          <p:cNvSpPr>
            <a:spLocks noGrp="1"/>
          </p:cNvSpPr>
          <p:nvPr/>
        </p:nvSpPr>
        <p:spPr>
          <a:xfrm>
            <a:off x="8267700" y="3733800"/>
            <a:ext cx="3238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363" lnSpcReduction="10000"/>
          </a:bodyPr>
          <a:lstStyle/>
          <a:p>
            <a:pPr algn="ctr">
              <a:lnSpc>
                <a:spcPct val="112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lang="en-US" sz="1700" i="1" dirty="0">
                <a:solidFill>
                  <a:srgbClr val="20303D"/>
                </a:solidFill>
                <a:latin typeface="Aptos"/>
              </a:rPr>
              <a:t>104 Cal. Op. </a:t>
            </a:r>
            <a:r>
              <a:rPr lang="en-US" sz="1700" i="1" dirty="0" err="1">
                <a:solidFill>
                  <a:srgbClr val="20303D"/>
                </a:solidFill>
                <a:latin typeface="Aptos"/>
              </a:rPr>
              <a:t>Att’y</a:t>
            </a:r>
            <a:r>
              <a:rPr lang="en-US" sz="1700" i="1" dirty="0">
                <a:solidFill>
                  <a:srgbClr val="20303D"/>
                </a:solidFill>
                <a:latin typeface="Aptos"/>
              </a:rPr>
              <a:t> Gen. 34 (2021) </a:t>
            </a:r>
          </a:p>
          <a:p>
            <a:pPr algn="ctr">
              <a:lnSpc>
                <a:spcPct val="112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 member agency’s instruction to vote a certain way does not legally bind an appointee.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73FAEC-DFB3-47EB-AC6B-683A48FDACE0}"/>
              </a:ext>
            </a:extLst>
          </p:cNvPr>
          <p:cNvSpPr>
            <a:spLocks noGrp="1"/>
          </p:cNvSpPr>
          <p:nvPr/>
        </p:nvSpPr>
        <p:spPr>
          <a:xfrm>
            <a:off x="2491879" y="2533650"/>
            <a:ext cx="6880721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1275" b="1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lang="en-US" sz="3600" b="1" i="0" dirty="0">
                <a:solidFill>
                  <a:schemeClr val="accent1"/>
                </a:solidFill>
                <a:latin typeface="Aptos"/>
                <a:ea typeface="Aptos"/>
                <a:cs typeface="Aptos"/>
              </a:rPr>
              <a:t>A Director </a:t>
            </a:r>
            <a:r>
              <a:rPr lang="en-US" sz="3600" b="1" dirty="0">
                <a:solidFill>
                  <a:schemeClr val="accent1"/>
                </a:solidFill>
                <a:latin typeface="Aptos"/>
                <a:ea typeface="Aptos"/>
                <a:cs typeface="Aptos"/>
              </a:rPr>
              <a:t>exercises independent discretion</a:t>
            </a:r>
            <a:endParaRPr sz="3600" b="1" i="0" dirty="0">
              <a:solidFill>
                <a:schemeClr val="accent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74AD8C-550F-4B23-802A-0AFECF80CE68}"/>
              </a:ext>
            </a:extLst>
          </p:cNvPr>
          <p:cNvSpPr>
            <a:spLocks noGrp="1"/>
          </p:cNvSpPr>
          <p:nvPr/>
        </p:nvSpPr>
        <p:spPr>
          <a:xfrm>
            <a:off x="3371850" y="5219700"/>
            <a:ext cx="5448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186"/>
          </a:bodyPr>
          <a:lstStyle/>
          <a:p>
            <a:pPr algn="ctr">
              <a:lnSpc>
                <a:spcPct val="105000"/>
              </a:lnSpc>
              <a:buNone/>
              <a:defRPr sz="1875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Same rule. Two opinions. Twenty-one years apart.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255BA1-5072-4534-9C66-BF8B4B185E4B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A854AD-3D93-450B-9686-9678ECCE3298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09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48402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5A3795-AB69-474D-B398-6CA4C5AEAD01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The remedy is removal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DF1F0F-D636-4E03-94C5-B267C280D983}"/>
              </a:ext>
            </a:extLst>
          </p:cNvPr>
          <p:cNvSpPr>
            <a:spLocks noGrp="1"/>
          </p:cNvSpPr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97CA52-6429-4A54-A429-5A1F42FB03B6}"/>
              </a:ext>
            </a:extLst>
          </p:cNvPr>
          <p:cNvSpPr>
            <a:spLocks noGrp="1"/>
          </p:cNvSpPr>
          <p:nvPr/>
        </p:nvSpPr>
        <p:spPr>
          <a:xfrm>
            <a:off x="685800" y="2076450"/>
            <a:ext cx="3143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371"/>
          </a:bodyPr>
          <a:lstStyle/>
          <a:p>
            <a:pPr algn="l">
              <a:lnSpc>
                <a:spcPct val="105000"/>
              </a:lnSpc>
              <a:buNone/>
              <a:defRPr sz="3825" b="1" i="0">
                <a:solidFill>
                  <a:srgbClr val="0C7C86"/>
                </a:solidFill>
                <a:latin typeface="Aptos Display"/>
                <a:ea typeface="Aptos Display"/>
                <a:cs typeface="Aptos Display"/>
              </a:defRPr>
            </a:pPr>
            <a:r>
              <a:rPr sz="3825" b="1" i="0">
                <a:solidFill>
                  <a:srgbClr val="0C7C86"/>
                </a:solidFill>
                <a:latin typeface="Aptos Display"/>
                <a:ea typeface="Aptos Display"/>
                <a:cs typeface="Aptos Display"/>
              </a:rPr>
              <a:t>REMOVE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18E4B8-2A76-4736-BFEB-2E93D4F0F9D4}"/>
              </a:ext>
            </a:extLst>
          </p:cNvPr>
          <p:cNvSpPr>
            <a:spLocks noGrp="1"/>
          </p:cNvSpPr>
          <p:nvPr/>
        </p:nvSpPr>
        <p:spPr>
          <a:xfrm>
            <a:off x="685800" y="2781300"/>
            <a:ext cx="33337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The appointing body </a:t>
            </a:r>
            <a:r>
              <a:rPr sz="1725" b="0" i="0" u="sng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may replace </a:t>
            </a: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 director who serves at its pleasure.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288266-9361-4277-8113-374E0A812448}"/>
              </a:ext>
            </a:extLst>
          </p:cNvPr>
          <p:cNvSpPr>
            <a:spLocks noGrp="1"/>
          </p:cNvSpPr>
          <p:nvPr/>
        </p:nvSpPr>
        <p:spPr>
          <a:xfrm>
            <a:off x="4476750" y="2552700"/>
            <a:ext cx="1028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785"/>
          </a:bodyPr>
          <a:lstStyle/>
          <a:p>
            <a:pPr algn="ctr">
              <a:lnSpc>
                <a:spcPct val="105000"/>
              </a:lnSpc>
              <a:buNone/>
              <a:defRPr sz="4350" b="1" i="0">
                <a:solidFill>
                  <a:srgbClr val="C9D7DC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9D7DC"/>
                </a:solidFill>
                <a:latin typeface="Aptos Display"/>
                <a:ea typeface="Aptos Display"/>
                <a:cs typeface="Aptos Display"/>
              </a:rPr>
              <a:t>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9BC1C4-5CF2-45BF-B5AB-818E832FDD15}"/>
              </a:ext>
            </a:extLst>
          </p:cNvPr>
          <p:cNvSpPr>
            <a:spLocks noGrp="1"/>
          </p:cNvSpPr>
          <p:nvPr/>
        </p:nvSpPr>
        <p:spPr>
          <a:xfrm>
            <a:off x="5905500" y="2043822"/>
            <a:ext cx="3810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371"/>
          </a:bodyPr>
          <a:lstStyle/>
          <a:p>
            <a:pPr algn="l">
              <a:lnSpc>
                <a:spcPct val="105000"/>
              </a:lnSpc>
              <a:buNone/>
              <a:defRPr sz="382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82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COMMAND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C88152-80E8-4B44-BD09-23B4F6B4CAF1}"/>
              </a:ext>
            </a:extLst>
          </p:cNvPr>
          <p:cNvSpPr>
            <a:spLocks noGrp="1"/>
          </p:cNvSpPr>
          <p:nvPr/>
        </p:nvSpPr>
        <p:spPr>
          <a:xfrm>
            <a:off x="5905500" y="2781300"/>
            <a:ext cx="44767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The appointing body </a:t>
            </a:r>
            <a:r>
              <a:rPr sz="1725" b="0" i="0" u="sng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cannot dictate the vote </a:t>
            </a: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or make an otherwise valid vote disappear.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24B39-9ABB-43C3-9ADE-EBBC9FD6A2DE}"/>
              </a:ext>
            </a:extLst>
          </p:cNvPr>
          <p:cNvSpPr>
            <a:spLocks noGrp="1"/>
          </p:cNvSpPr>
          <p:nvPr/>
        </p:nvSpPr>
        <p:spPr>
          <a:xfrm>
            <a:off x="685800" y="4457700"/>
            <a:ext cx="10820400" cy="914400"/>
          </a:xfrm>
          <a:prstGeom prst="rect">
            <a:avLst/>
          </a:prstGeom>
          <a:solidFill>
            <a:srgbClr val="E8F3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A4A7DC-C8DD-4E5B-A015-4726C6BF561D}"/>
              </a:ext>
            </a:extLst>
          </p:cNvPr>
          <p:cNvSpPr>
            <a:spLocks noGrp="1"/>
          </p:cNvSpPr>
          <p:nvPr/>
        </p:nvSpPr>
        <p:spPr>
          <a:xfrm>
            <a:off x="971550" y="4686300"/>
            <a:ext cx="102489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199"/>
          </a:bodyPr>
          <a:lstStyle/>
          <a:p>
            <a:pPr algn="ctr">
              <a:lnSpc>
                <a:spcPct val="105000"/>
              </a:lnSpc>
              <a:buNone/>
              <a:defRPr sz="210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A contrary vote may trigger removal — but it does not affect the validity of the vote itself.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53584B-25C0-4B0A-9BAB-42884A2AD535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8476D9-3189-4B5E-ABB6-3CBE4C5F0F8C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825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825" b="0" i="0" dirty="0">
                <a:solidFill>
                  <a:srgbClr val="61717E"/>
                </a:solidFill>
                <a:latin typeface="Aptos"/>
                <a:ea typeface="Aptos"/>
                <a:cs typeface="Aptos"/>
              </a:rPr>
              <a:t>83 Cal. Op. </a:t>
            </a:r>
            <a:r>
              <a:rPr sz="825" b="0" i="0" dirty="0" err="1">
                <a:solidFill>
                  <a:srgbClr val="61717E"/>
                </a:solidFill>
                <a:latin typeface="Aptos"/>
                <a:ea typeface="Aptos"/>
                <a:cs typeface="Aptos"/>
              </a:rPr>
              <a:t>Att’y</a:t>
            </a:r>
            <a:r>
              <a:rPr sz="825" b="0" i="0" dirty="0">
                <a:solidFill>
                  <a:srgbClr val="61717E"/>
                </a:solidFill>
                <a:latin typeface="Aptos"/>
                <a:ea typeface="Aptos"/>
                <a:cs typeface="Aptos"/>
              </a:rPr>
              <a:t> Gen. 267 (2000); Amended JPA at 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F247B-E51D-4459-A6A8-84808DF80FCF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10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721776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4ECED0-A662-489F-BEA8-864C58FC7F05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Advocacy is permitted; abdication is not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F5A0F3-3B4B-43B1-9F8A-94EBEC11F440}"/>
              </a:ext>
            </a:extLst>
          </p:cNvPr>
          <p:cNvSpPr>
            <a:spLocks noGrp="1"/>
          </p:cNvSpPr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B67B6C-CA69-4084-9BF6-EE31705EFE8D}"/>
              </a:ext>
            </a:extLst>
          </p:cNvPr>
          <p:cNvSpPr>
            <a:spLocks noGrp="1"/>
          </p:cNvSpPr>
          <p:nvPr/>
        </p:nvSpPr>
        <p:spPr>
          <a:xfrm>
            <a:off x="685800" y="1981200"/>
            <a:ext cx="76200" cy="3381375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11E398-EAE1-4031-83DC-1C2DF2B00B5C}"/>
              </a:ext>
            </a:extLst>
          </p:cNvPr>
          <p:cNvSpPr>
            <a:spLocks noGrp="1"/>
          </p:cNvSpPr>
          <p:nvPr/>
        </p:nvSpPr>
        <p:spPr>
          <a:xfrm>
            <a:off x="6248400" y="1981200"/>
            <a:ext cx="76200" cy="3381375"/>
          </a:xfrm>
          <a:prstGeom prst="rect">
            <a:avLst/>
          </a:prstGeom>
          <a:solidFill>
            <a:srgbClr val="12304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4BCD83-1DAF-4F28-AA50-20D7E1E7D2AA}"/>
              </a:ext>
            </a:extLst>
          </p:cNvPr>
          <p:cNvSpPr>
            <a:spLocks noGrp="1"/>
          </p:cNvSpPr>
          <p:nvPr/>
        </p:nvSpPr>
        <p:spPr>
          <a:xfrm>
            <a:off x="990600" y="2057400"/>
            <a:ext cx="3810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PERMITTED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2F1991-6388-4C0C-8DC5-CD8E744139C0}"/>
              </a:ext>
            </a:extLst>
          </p:cNvPr>
          <p:cNvSpPr>
            <a:spLocks noGrp="1"/>
          </p:cNvSpPr>
          <p:nvPr/>
        </p:nvSpPr>
        <p:spPr>
          <a:xfrm>
            <a:off x="990600" y="2457450"/>
            <a:ext cx="4095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7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27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Advocate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75C335-8974-47CA-9A65-E333507AAE55}"/>
              </a:ext>
            </a:extLst>
          </p:cNvPr>
          <p:cNvSpPr>
            <a:spLocks noGrp="1"/>
          </p:cNvSpPr>
          <p:nvPr/>
        </p:nvSpPr>
        <p:spPr>
          <a:xfrm>
            <a:off x="990600" y="3181350"/>
            <a:ext cx="4476750" cy="1466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35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0303D"/>
                </a:solidFill>
                <a:latin typeface="Aptos"/>
                <a:ea typeface="Aptos"/>
                <a:cs typeface="Aptos"/>
              </a:rPr>
              <a:t>Urge the appointing agency’s interests.</a:t>
            </a:r>
          </a:p>
          <a:p>
            <a:pPr algn="l">
              <a:lnSpc>
                <a:spcPct val="135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0303D"/>
                </a:solidFill>
                <a:latin typeface="Aptos"/>
                <a:ea typeface="Aptos"/>
                <a:cs typeface="Aptos"/>
              </a:rPr>
              <a:t>Vote consistently with those interests.</a:t>
            </a:r>
          </a:p>
          <a:p>
            <a:pPr algn="l">
              <a:lnSpc>
                <a:spcPct val="135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0303D"/>
                </a:solidFill>
                <a:latin typeface="Aptos"/>
                <a:ea typeface="Aptos"/>
                <a:cs typeface="Aptos"/>
              </a:rPr>
              <a:t>Participate in ordinary policy deliberations.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4031AA-C0F4-4346-B6EA-9326A462E98B}"/>
              </a:ext>
            </a:extLst>
          </p:cNvPr>
          <p:cNvSpPr>
            <a:spLocks noGrp="1"/>
          </p:cNvSpPr>
          <p:nvPr/>
        </p:nvSpPr>
        <p:spPr>
          <a:xfrm>
            <a:off x="6553200" y="2057400"/>
            <a:ext cx="4000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NOT PERMITTED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8EED0C-D34A-498B-A3B8-F664A8BD362E}"/>
              </a:ext>
            </a:extLst>
          </p:cNvPr>
          <p:cNvSpPr>
            <a:spLocks noGrp="1"/>
          </p:cNvSpPr>
          <p:nvPr/>
        </p:nvSpPr>
        <p:spPr>
          <a:xfrm>
            <a:off x="6553200" y="2457450"/>
            <a:ext cx="4095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7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27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Abdicate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E195DA-DEA8-4235-8585-3A57A335DA2E}"/>
              </a:ext>
            </a:extLst>
          </p:cNvPr>
          <p:cNvSpPr>
            <a:spLocks noGrp="1"/>
          </p:cNvSpPr>
          <p:nvPr/>
        </p:nvSpPr>
        <p:spPr>
          <a:xfrm>
            <a:off x="6553200" y="3181350"/>
            <a:ext cx="4381500" cy="1466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35000"/>
              </a:lnSpc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lang="en-US" sz="1725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Surrender independent judgment.</a:t>
            </a:r>
          </a:p>
          <a:p>
            <a:pPr algn="l">
              <a:lnSpc>
                <a:spcPct val="135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Treat an instruction as legally binding.</a:t>
            </a:r>
          </a:p>
          <a:p>
            <a:pPr algn="l">
              <a:lnSpc>
                <a:spcPct val="135000"/>
              </a:lnSpc>
              <a:buNone/>
              <a:defRPr sz="1725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Assume the agency can invalidate the vote.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BE14EA-4BFB-4663-A197-0722695F71EF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811E0D-8585-4BEA-9DC1-FF46A3CD9A9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825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1717E"/>
                </a:solidFill>
                <a:latin typeface="Aptos"/>
                <a:ea typeface="Aptos"/>
                <a:cs typeface="Aptos"/>
              </a:rPr>
              <a:t>83 Cal. Op. Att’y Gen. 267 (2000); Amended JPA at 7, 9.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A8392D-8F4D-47A6-9797-EE7C30784B5E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11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25835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8194404-D2DB-436B-9FBA-2C5A42BB092E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APPLICATION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548941-5464-4B58-B216-94B173432C2F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715"/>
          </a:bodyPr>
          <a:lstStyle/>
          <a:p>
            <a:pPr algn="l">
              <a:lnSpc>
                <a:spcPct val="105000"/>
              </a:lnSpc>
              <a:buNone/>
              <a:def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The independen</a:t>
            </a:r>
            <a:r>
              <a:rPr lang="en-US"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t judgment</a:t>
            </a: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 rule reaches every seat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9278B3-9026-45E8-B7A5-4905F3FCDE5A}"/>
              </a:ext>
            </a:extLst>
          </p:cNvPr>
          <p:cNvSpPr>
            <a:spLocks noGrp="1"/>
          </p:cNvSpPr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C63DE05-15E9-4FC7-BAF3-8FEEC6E0999F}"/>
              </a:ext>
            </a:extLst>
          </p:cNvPr>
          <p:cNvSpPr>
            <a:spLocks noGrp="1"/>
          </p:cNvSpPr>
          <p:nvPr/>
        </p:nvSpPr>
        <p:spPr>
          <a:xfrm>
            <a:off x="876300" y="2095500"/>
            <a:ext cx="1581150" cy="1581150"/>
          </a:xfrm>
          <a:prstGeom prst="ellipse">
            <a:avLst/>
          </a:prstGeom>
          <a:solidFill>
            <a:srgbClr val="E8F3F5"/>
          </a:solidFill>
          <a:ln w="19050">
            <a:solidFill>
              <a:srgbClr val="C9D7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B17D46-7919-4403-9EC0-47E19484DCDD}"/>
              </a:ext>
            </a:extLst>
          </p:cNvPr>
          <p:cNvSpPr>
            <a:spLocks noGrp="1"/>
          </p:cNvSpPr>
          <p:nvPr/>
        </p:nvSpPr>
        <p:spPr>
          <a:xfrm>
            <a:off x="990600" y="2647950"/>
            <a:ext cx="1352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50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UPUD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6936457-0E08-41F4-B32F-1D5C5CB59195}"/>
              </a:ext>
            </a:extLst>
          </p:cNvPr>
          <p:cNvSpPr>
            <a:spLocks noGrp="1"/>
          </p:cNvSpPr>
          <p:nvPr/>
        </p:nvSpPr>
        <p:spPr>
          <a:xfrm>
            <a:off x="2724150" y="2095500"/>
            <a:ext cx="1581150" cy="1581150"/>
          </a:xfrm>
          <a:prstGeom prst="ellipse">
            <a:avLst/>
          </a:prstGeom>
          <a:solidFill>
            <a:srgbClr val="E8F3F5"/>
          </a:solidFill>
          <a:ln w="19050">
            <a:solidFill>
              <a:srgbClr val="C9D7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C987D3-C076-4630-8F15-4D53A9B7B247}"/>
              </a:ext>
            </a:extLst>
          </p:cNvPr>
          <p:cNvSpPr>
            <a:spLocks noGrp="1"/>
          </p:cNvSpPr>
          <p:nvPr/>
        </p:nvSpPr>
        <p:spPr>
          <a:xfrm>
            <a:off x="2838450" y="2647950"/>
            <a:ext cx="1352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50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UPUD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FE1B451-EFBE-46B7-9F68-D7A28FDDC543}"/>
              </a:ext>
            </a:extLst>
          </p:cNvPr>
          <p:cNvSpPr>
            <a:spLocks noGrp="1"/>
          </p:cNvSpPr>
          <p:nvPr/>
        </p:nvSpPr>
        <p:spPr>
          <a:xfrm>
            <a:off x="4800600" y="2095500"/>
            <a:ext cx="1581150" cy="1581150"/>
          </a:xfrm>
          <a:prstGeom prst="ellipse">
            <a:avLst/>
          </a:prstGeom>
          <a:solidFill>
            <a:srgbClr val="0C7C86"/>
          </a:solidFill>
          <a:ln w="19050">
            <a:solidFill>
              <a:srgbClr val="0C7C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51865B-A6B4-4FD7-926F-8B3FC2404226}"/>
              </a:ext>
            </a:extLst>
          </p:cNvPr>
          <p:cNvSpPr>
            <a:spLocks noGrp="1"/>
          </p:cNvSpPr>
          <p:nvPr/>
        </p:nvSpPr>
        <p:spPr>
          <a:xfrm>
            <a:off x="4914900" y="2647950"/>
            <a:ext cx="1352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AT-LARGE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05020A9-5974-4C1F-9E3C-4B14827E63CF}"/>
              </a:ext>
            </a:extLst>
          </p:cNvPr>
          <p:cNvSpPr>
            <a:spLocks noGrp="1"/>
          </p:cNvSpPr>
          <p:nvPr/>
        </p:nvSpPr>
        <p:spPr>
          <a:xfrm>
            <a:off x="6877050" y="2095500"/>
            <a:ext cx="1581150" cy="1581150"/>
          </a:xfrm>
          <a:prstGeom prst="ellipse">
            <a:avLst/>
          </a:prstGeom>
          <a:solidFill>
            <a:srgbClr val="E8F3F5"/>
          </a:solidFill>
          <a:ln w="19050">
            <a:solidFill>
              <a:srgbClr val="C9D7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99524A-47D2-442B-9392-963A1D960C10}"/>
              </a:ext>
            </a:extLst>
          </p:cNvPr>
          <p:cNvSpPr>
            <a:spLocks noGrp="1"/>
          </p:cNvSpPr>
          <p:nvPr/>
        </p:nvSpPr>
        <p:spPr>
          <a:xfrm>
            <a:off x="6991350" y="2647950"/>
            <a:ext cx="1352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50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ANGELS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394F74B-D8F4-4C08-8C94-4D2269107390}"/>
              </a:ext>
            </a:extLst>
          </p:cNvPr>
          <p:cNvSpPr>
            <a:spLocks noGrp="1"/>
          </p:cNvSpPr>
          <p:nvPr/>
        </p:nvSpPr>
        <p:spPr>
          <a:xfrm>
            <a:off x="8724900" y="2095500"/>
            <a:ext cx="1581150" cy="1581150"/>
          </a:xfrm>
          <a:prstGeom prst="ellipse">
            <a:avLst/>
          </a:prstGeom>
          <a:solidFill>
            <a:srgbClr val="E8F3F5"/>
          </a:solidFill>
          <a:ln w="19050">
            <a:solidFill>
              <a:srgbClr val="C9D7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D57430-0460-4AC1-98B0-2DB440800484}"/>
              </a:ext>
            </a:extLst>
          </p:cNvPr>
          <p:cNvSpPr>
            <a:spLocks noGrp="1"/>
          </p:cNvSpPr>
          <p:nvPr/>
        </p:nvSpPr>
        <p:spPr>
          <a:xfrm>
            <a:off x="8839200" y="2647950"/>
            <a:ext cx="1352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50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ANGELS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7AC49F-93FE-4817-AF42-4C136DCF9C9A}"/>
              </a:ext>
            </a:extLst>
          </p:cNvPr>
          <p:cNvSpPr>
            <a:spLocks noGrp="1"/>
          </p:cNvSpPr>
          <p:nvPr/>
        </p:nvSpPr>
        <p:spPr>
          <a:xfrm>
            <a:off x="876300" y="3962400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575" b="1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575" b="1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2 appointed by </a:t>
            </a:r>
            <a:r>
              <a:rPr sz="1575" b="1" i="0" dirty="0" err="1">
                <a:solidFill>
                  <a:srgbClr val="20303D"/>
                </a:solidFill>
                <a:latin typeface="Aptos"/>
                <a:ea typeface="Aptos"/>
                <a:cs typeface="Aptos"/>
              </a:rPr>
              <a:t>UPUD</a:t>
            </a:r>
            <a:endParaRPr sz="1575" b="1" i="0" dirty="0">
              <a:solidFill>
                <a:srgbClr val="20303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B80791-0142-4C7D-8E3B-2C3A81A87F15}"/>
              </a:ext>
            </a:extLst>
          </p:cNvPr>
          <p:cNvSpPr>
            <a:spLocks noGrp="1"/>
          </p:cNvSpPr>
          <p:nvPr/>
        </p:nvSpPr>
        <p:spPr>
          <a:xfrm>
            <a:off x="3924300" y="3943350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575" b="1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575" b="1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1 selected at large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A1BA22-BBF7-42C5-AFBB-0FB4DD9F1274}"/>
              </a:ext>
            </a:extLst>
          </p:cNvPr>
          <p:cNvSpPr>
            <a:spLocks noGrp="1"/>
          </p:cNvSpPr>
          <p:nvPr/>
        </p:nvSpPr>
        <p:spPr>
          <a:xfrm>
            <a:off x="7124700" y="3962400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575" b="1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575" b="1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2 appointed by Angels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B10EF5-9161-4CE2-94C8-5C5377487848}"/>
              </a:ext>
            </a:extLst>
          </p:cNvPr>
          <p:cNvSpPr>
            <a:spLocks noGrp="1"/>
          </p:cNvSpPr>
          <p:nvPr/>
        </p:nvSpPr>
        <p:spPr>
          <a:xfrm>
            <a:off x="685800" y="4648200"/>
            <a:ext cx="10820400" cy="742950"/>
          </a:xfrm>
          <a:prstGeom prst="rect">
            <a:avLst/>
          </a:prstGeom>
          <a:solidFill>
            <a:srgbClr val="12304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29E28B-04D8-4104-B9BC-CBD2028FB3F4}"/>
              </a:ext>
            </a:extLst>
          </p:cNvPr>
          <p:cNvSpPr>
            <a:spLocks noGrp="1"/>
          </p:cNvSpPr>
          <p:nvPr/>
        </p:nvSpPr>
        <p:spPr>
          <a:xfrm>
            <a:off x="933450" y="4857750"/>
            <a:ext cx="10325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8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ONE DUTY OF LOYALTY  ·  ONE REQUIREMENT OF INDEPENDENT JUDGMENT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AF7F3D-BD03-44BE-888F-C48B36D1DE64}"/>
              </a:ext>
            </a:extLst>
          </p:cNvPr>
          <p:cNvSpPr>
            <a:spLocks noGrp="1"/>
          </p:cNvSpPr>
          <p:nvPr/>
        </p:nvSpPr>
        <p:spPr>
          <a:xfrm>
            <a:off x="685800" y="5629275"/>
            <a:ext cx="10820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350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61717E"/>
                </a:solidFill>
                <a:latin typeface="Aptos"/>
                <a:ea typeface="Aptos"/>
                <a:cs typeface="Aptos"/>
              </a:rPr>
              <a:t>At-large removal differs: supermajority of the four appointed directors.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C3B28A-88DB-403F-8571-6FE420033B36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B52BCA-F44A-4FC1-8B1E-A3C58450DF7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825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1717E"/>
                </a:solidFill>
                <a:latin typeface="Aptos"/>
                <a:ea typeface="Aptos"/>
                <a:cs typeface="Aptos"/>
              </a:rPr>
              <a:t>Amended JPA at 7–9.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5157D8-EEE0-437B-B06E-1383140B0F12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12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188775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00050"/>
            <a:ext cx="49530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0C7C86"/>
                </a:solidFill>
                <a:latin typeface="Aptos"/>
              </a:rPr>
              <a:t>INCOMPATIBLE OFFICES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75" b="1" dirty="0">
                <a:solidFill>
                  <a:srgbClr val="12304A"/>
                </a:solidFill>
                <a:latin typeface="Aptos Display"/>
              </a:rPr>
              <a:t>§ 6508 JPA exception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0" y="1755648"/>
            <a:ext cx="9525" cy="3152775"/>
          </a:xfrm>
          <a:prstGeom prst="rect">
            <a:avLst/>
          </a:prstGeom>
          <a:solidFill>
            <a:srgbClr val="C9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755648"/>
            <a:ext cx="23812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0C7C86"/>
                </a:solidFill>
                <a:latin typeface="Aptos"/>
              </a:rPr>
              <a:t>GENERAL RULE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057400"/>
            <a:ext cx="4572000" cy="685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2304A"/>
                </a:solidFill>
                <a:latin typeface="Aptos Display"/>
              </a:rPr>
              <a:t>§ 1099 prohibits incompatible offices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2834640"/>
            <a:ext cx="4572000" cy="7132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20303D"/>
                </a:solidFill>
                <a:latin typeface="Aptos"/>
              </a:rPr>
              <a:t>Two offices are incompatible when their powers and jurisdiction create a possible significant clash of duties or loyalties.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3703320"/>
            <a:ext cx="238125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0C7C86"/>
                </a:solidFill>
                <a:latin typeface="Aptos"/>
              </a:rPr>
              <a:t>TEST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4005072"/>
            <a:ext cx="457200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2304A"/>
                </a:solidFill>
                <a:latin typeface="Aptos Display"/>
              </a:rPr>
              <a:t>The test is abstract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4498848"/>
            <a:ext cx="4572000" cy="548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20303D"/>
                </a:solidFill>
                <a:latin typeface="Aptos"/>
              </a:rPr>
              <a:t>No actual or inevitable conflict is required; the functions of the offices control.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53200" y="1755648"/>
            <a:ext cx="28575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0C7C86"/>
                </a:solidFill>
                <a:latin typeface="Aptos"/>
              </a:rPr>
              <a:t>JPA AUTHORIZATION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53200" y="2057400"/>
            <a:ext cx="4914900" cy="685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2304A"/>
                </a:solidFill>
                <a:latin typeface="Aptos Display"/>
              </a:rPr>
              <a:t>§ 6508 expressly allows dual officeholding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53200" y="2834640"/>
            <a:ext cx="4914900" cy="7315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50" b="0" dirty="0">
                <a:solidFill>
                  <a:srgbClr val="20303D"/>
                </a:solidFill>
                <a:latin typeface="Aptos"/>
              </a:rPr>
              <a:t>JPA boards may consist entirely of elected officials from member agencies.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53200" y="3630046"/>
            <a:ext cx="4800600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0C7C86"/>
                </a:solidFill>
                <a:latin typeface="Aptos"/>
              </a:rPr>
              <a:t>CONTINUING LIMIT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53200" y="4160520"/>
            <a:ext cx="491490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12304A"/>
                </a:solidFill>
                <a:latin typeface="Aptos Display"/>
              </a:rPr>
              <a:t>Loyalty still runs to </a:t>
            </a:r>
            <a:r>
              <a:rPr sz="2400" b="1" dirty="0" err="1">
                <a:solidFill>
                  <a:srgbClr val="12304A"/>
                </a:solidFill>
                <a:latin typeface="Aptos Display"/>
              </a:rPr>
              <a:t>UWPA</a:t>
            </a:r>
            <a:endParaRPr sz="2400" b="1" dirty="0">
              <a:solidFill>
                <a:srgbClr val="12304A"/>
              </a:solidFill>
              <a:latin typeface="Aptos Display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53200" y="4572000"/>
            <a:ext cx="4914900" cy="548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50" b="0" dirty="0">
                <a:solidFill>
                  <a:srgbClr val="20303D"/>
                </a:solidFill>
                <a:latin typeface="Aptos"/>
              </a:rPr>
              <a:t>A </a:t>
            </a:r>
            <a:r>
              <a:rPr sz="1650" b="0" dirty="0" err="1">
                <a:solidFill>
                  <a:srgbClr val="20303D"/>
                </a:solidFill>
                <a:latin typeface="Aptos"/>
              </a:rPr>
              <a:t>UWPA</a:t>
            </a:r>
            <a:r>
              <a:rPr sz="1650" b="0" dirty="0">
                <a:solidFill>
                  <a:srgbClr val="20303D"/>
                </a:solidFill>
                <a:latin typeface="Aptos"/>
              </a:rPr>
              <a:t> director still owes loyalty to </a:t>
            </a:r>
            <a:r>
              <a:rPr sz="1650" b="0" dirty="0" err="1">
                <a:solidFill>
                  <a:srgbClr val="20303D"/>
                </a:solidFill>
                <a:latin typeface="Aptos"/>
              </a:rPr>
              <a:t>UWPA</a:t>
            </a:r>
            <a:r>
              <a:rPr sz="1650" b="0" dirty="0">
                <a:solidFill>
                  <a:srgbClr val="20303D"/>
                </a:solidFill>
                <a:latin typeface="Aptos"/>
              </a:rPr>
              <a:t> and must exercise independent discretion.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52500" y="5257800"/>
            <a:ext cx="10287000" cy="420624"/>
          </a:xfrm>
          <a:prstGeom prst="rect">
            <a:avLst/>
          </a:prstGeom>
          <a:solidFill>
            <a:srgbClr val="12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52500" y="5257800"/>
            <a:ext cx="10287000" cy="4206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25" b="1">
                <a:solidFill>
                  <a:srgbClr val="FFFFFF"/>
                </a:solidFill>
                <a:latin typeface="Aptos"/>
              </a:rPr>
              <a:t>DUAL ROLE AUTHORIZED  ·  INDEPENDENT JUDGMENT STILL REQUIRED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25" b="0">
                <a:solidFill>
                  <a:srgbClr val="61717E"/>
                </a:solidFill>
                <a:latin typeface="Aptos"/>
              </a:rPr>
              <a:t>Gov’t Code §§ 1099, 6508; People ex rel. Lacey v. Robles, 44 Cal. App. 5th 804 (2020); 83 Cal. Op. Att’y Gen. 267 (2000).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0C7C86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14467D-A256-4911-ABD5-ECD1968E737A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Four rules govern the </a:t>
            </a:r>
            <a:r>
              <a:rPr lang="en-US"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JPA </a:t>
            </a:r>
            <a:r>
              <a:rPr sz="3675" b="1" i="0" dirty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relationship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41432B-092E-4D68-A46D-D9EE906A7921}"/>
              </a:ext>
            </a:extLst>
          </p:cNvPr>
          <p:cNvSpPr>
            <a:spLocks noGrp="1"/>
          </p:cNvSpPr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DD8BF0-57BE-4E01-B384-62D4F1182D8D}"/>
              </a:ext>
            </a:extLst>
          </p:cNvPr>
          <p:cNvSpPr>
            <a:spLocks noGrp="1"/>
          </p:cNvSpPr>
          <p:nvPr/>
        </p:nvSpPr>
        <p:spPr>
          <a:xfrm>
            <a:off x="685800" y="1885950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493F58-7D25-4517-91B9-D1E7B467250C}"/>
              </a:ext>
            </a:extLst>
          </p:cNvPr>
          <p:cNvSpPr>
            <a:spLocks noGrp="1"/>
          </p:cNvSpPr>
          <p:nvPr/>
        </p:nvSpPr>
        <p:spPr>
          <a:xfrm>
            <a:off x="1562100" y="186690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SEPARATE ENTITY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A0EB45-E66A-4D22-B42D-86339423190B}"/>
              </a:ext>
            </a:extLst>
          </p:cNvPr>
          <p:cNvSpPr>
            <a:spLocks noGrp="1"/>
          </p:cNvSpPr>
          <p:nvPr/>
        </p:nvSpPr>
        <p:spPr>
          <a:xfrm>
            <a:off x="4419600" y="1847850"/>
            <a:ext cx="70866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950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950" b="0" i="0">
                <a:solidFill>
                  <a:srgbClr val="20303D"/>
                </a:solidFill>
                <a:latin typeface="Aptos"/>
                <a:ea typeface="Aptos"/>
                <a:cs typeface="Aptos"/>
              </a:rPr>
              <a:t>UWPA is separate by statute and agreement.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347441-CF57-478D-B8FA-1C3F33A993EA}"/>
              </a:ext>
            </a:extLst>
          </p:cNvPr>
          <p:cNvSpPr>
            <a:spLocks noGrp="1"/>
          </p:cNvSpPr>
          <p:nvPr/>
        </p:nvSpPr>
        <p:spPr>
          <a:xfrm>
            <a:off x="1562100" y="2524125"/>
            <a:ext cx="99441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B1A08D-DAC1-4E4A-AA64-531559BC0A86}"/>
              </a:ext>
            </a:extLst>
          </p:cNvPr>
          <p:cNvSpPr>
            <a:spLocks noGrp="1"/>
          </p:cNvSpPr>
          <p:nvPr/>
        </p:nvSpPr>
        <p:spPr>
          <a:xfrm>
            <a:off x="685800" y="2857500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7C2AE5-E5B7-4F1D-9CB3-E953784A2D32}"/>
              </a:ext>
            </a:extLst>
          </p:cNvPr>
          <p:cNvSpPr>
            <a:spLocks noGrp="1"/>
          </p:cNvSpPr>
          <p:nvPr/>
        </p:nvSpPr>
        <p:spPr>
          <a:xfrm>
            <a:off x="1562100" y="28384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LOYALTY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4A148D-D786-45AD-88A9-F9DA8E60E38D}"/>
              </a:ext>
            </a:extLst>
          </p:cNvPr>
          <p:cNvSpPr>
            <a:spLocks noGrp="1"/>
          </p:cNvSpPr>
          <p:nvPr/>
        </p:nvSpPr>
        <p:spPr>
          <a:xfrm>
            <a:off x="4419600" y="2819400"/>
            <a:ext cx="70866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950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sz="19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Every </a:t>
            </a:r>
            <a:r>
              <a:rPr lang="en-US" sz="1950" b="0" i="0" dirty="0" err="1">
                <a:solidFill>
                  <a:srgbClr val="20303D"/>
                </a:solidFill>
                <a:latin typeface="Aptos"/>
                <a:ea typeface="Aptos"/>
                <a:cs typeface="Aptos"/>
              </a:rPr>
              <a:t>UWPA</a:t>
            </a:r>
            <a:r>
              <a:rPr lang="en-US" sz="19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 </a:t>
            </a:r>
            <a:r>
              <a:rPr sz="19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director’s duty runs to </a:t>
            </a:r>
            <a:r>
              <a:rPr sz="1950" b="0" i="0" dirty="0" err="1">
                <a:solidFill>
                  <a:srgbClr val="20303D"/>
                </a:solidFill>
                <a:latin typeface="Aptos"/>
                <a:ea typeface="Aptos"/>
                <a:cs typeface="Aptos"/>
              </a:rPr>
              <a:t>UWPA</a:t>
            </a:r>
            <a:r>
              <a:rPr sz="19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38A3FF-81F6-4508-9116-9C099ADD0E5A}"/>
              </a:ext>
            </a:extLst>
          </p:cNvPr>
          <p:cNvSpPr>
            <a:spLocks noGrp="1"/>
          </p:cNvSpPr>
          <p:nvPr/>
        </p:nvSpPr>
        <p:spPr>
          <a:xfrm>
            <a:off x="1562100" y="3495675"/>
            <a:ext cx="99441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645782-D3C2-4488-9607-5F4FDA0150DA}"/>
              </a:ext>
            </a:extLst>
          </p:cNvPr>
          <p:cNvSpPr>
            <a:spLocks noGrp="1"/>
          </p:cNvSpPr>
          <p:nvPr/>
        </p:nvSpPr>
        <p:spPr>
          <a:xfrm>
            <a:off x="685800" y="3829050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45DD27-83F9-4212-BF68-1D2F602EBE72}"/>
              </a:ext>
            </a:extLst>
          </p:cNvPr>
          <p:cNvSpPr>
            <a:spLocks noGrp="1"/>
          </p:cNvSpPr>
          <p:nvPr/>
        </p:nvSpPr>
        <p:spPr>
          <a:xfrm>
            <a:off x="1562100" y="381000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INDEPENDENCE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720D84-68CF-46A3-BB77-BA301E384BA3}"/>
              </a:ext>
            </a:extLst>
          </p:cNvPr>
          <p:cNvSpPr>
            <a:spLocks noGrp="1"/>
          </p:cNvSpPr>
          <p:nvPr/>
        </p:nvSpPr>
        <p:spPr>
          <a:xfrm>
            <a:off x="4419600" y="3790950"/>
            <a:ext cx="70866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lnSpc>
                <a:spcPct val="105000"/>
              </a:lnSpc>
              <a:buNone/>
              <a:defRPr sz="1950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lang="en-US" sz="19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Independent </a:t>
            </a:r>
            <a:r>
              <a:rPr lang="en-US" sz="195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judgment required from each </a:t>
            </a:r>
            <a:r>
              <a:rPr lang="en-US" sz="1950" dirty="0" err="1">
                <a:solidFill>
                  <a:srgbClr val="20303D"/>
                </a:solidFill>
                <a:latin typeface="Aptos"/>
                <a:ea typeface="Aptos"/>
                <a:cs typeface="Aptos"/>
              </a:rPr>
              <a:t>UWPA</a:t>
            </a:r>
            <a:r>
              <a:rPr lang="en-US" sz="195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 director; an </a:t>
            </a:r>
            <a:r>
              <a:rPr sz="19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appointing agency can</a:t>
            </a:r>
            <a:r>
              <a:rPr lang="en-US" sz="19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not</a:t>
            </a:r>
            <a:r>
              <a:rPr sz="19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 legally compel a vote.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2AECF4-93D9-4ADA-843E-24363586A4C2}"/>
              </a:ext>
            </a:extLst>
          </p:cNvPr>
          <p:cNvSpPr>
            <a:spLocks noGrp="1"/>
          </p:cNvSpPr>
          <p:nvPr/>
        </p:nvSpPr>
        <p:spPr>
          <a:xfrm>
            <a:off x="1562100" y="4467225"/>
            <a:ext cx="99441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515619-AD4B-4D04-BD79-916B71DDE092}"/>
              </a:ext>
            </a:extLst>
          </p:cNvPr>
          <p:cNvSpPr>
            <a:spLocks noGrp="1"/>
          </p:cNvSpPr>
          <p:nvPr/>
        </p:nvSpPr>
        <p:spPr>
          <a:xfrm>
            <a:off x="685800" y="4800600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C0267D-D05F-4BE4-B68C-F423DE6A7287}"/>
              </a:ext>
            </a:extLst>
          </p:cNvPr>
          <p:cNvSpPr>
            <a:spLocks noGrp="1"/>
          </p:cNvSpPr>
          <p:nvPr/>
        </p:nvSpPr>
        <p:spPr>
          <a:xfrm>
            <a:off x="1562100" y="47815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ACCOUNTABILITY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436652-29C8-4AE5-8217-3C25443DEF2C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1082040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4D9977-8FA2-41C8-A4EB-FE310259C683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1D524C-2E3B-43BA-8927-EA93DD6E68D7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906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825" b="0" i="0">
                <a:solidFill>
                  <a:srgbClr val="61717E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1717E"/>
                </a:solidFill>
                <a:latin typeface="Aptos"/>
                <a:ea typeface="Aptos"/>
                <a:cs typeface="Aptos"/>
              </a:rPr>
              <a:t>Gov’t Code § 6507; Lexin (2010); 83 Cal. Op. Att’y Gen. 267 (2000); 104 Cal. Op. Att’y Gen. 34 (2021).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1B2476-B856-41EB-A25F-B7D213F0CA75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14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5330EE9-1CD6-D946-0605-3ECEB38752AC}"/>
              </a:ext>
            </a:extLst>
          </p:cNvPr>
          <p:cNvSpPr>
            <a:spLocks noGrp="1"/>
          </p:cNvSpPr>
          <p:nvPr/>
        </p:nvSpPr>
        <p:spPr>
          <a:xfrm>
            <a:off x="4419600" y="4737776"/>
            <a:ext cx="70866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950" b="0" i="0">
                <a:solidFill>
                  <a:srgbClr val="20303D"/>
                </a:solidFill>
                <a:latin typeface="Aptos"/>
                <a:ea typeface="Aptos"/>
                <a:cs typeface="Aptos"/>
              </a:defRPr>
            </a:pPr>
            <a:r>
              <a:rPr lang="en-US" sz="1950" b="0" i="0" dirty="0">
                <a:solidFill>
                  <a:srgbClr val="20303D"/>
                </a:solidFill>
                <a:latin typeface="Aptos"/>
                <a:ea typeface="Aptos"/>
                <a:cs typeface="Aptos"/>
              </a:rPr>
              <a:t>Advocacy is permitted; removal, not command, is the leverage</a:t>
            </a:r>
            <a:endParaRPr sz="1950" b="0" i="0" dirty="0">
              <a:solidFill>
                <a:srgbClr val="20303D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198968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6BBFEB6-D49E-4C08-A256-08855A85D68F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REFERENCE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F7B4A3-1AE4-4466-A798-F5BCF3D256E7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82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defRPr>
            </a:pPr>
            <a:r>
              <a:rPr sz="3675" b="1" i="0">
                <a:solidFill>
                  <a:srgbClr val="12304A"/>
                </a:solidFill>
                <a:latin typeface="Aptos Display"/>
                <a:ea typeface="Aptos Display"/>
                <a:cs typeface="Aptos Display"/>
              </a:rPr>
              <a:t>Principal authorities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AF170A-E68D-413B-880F-32288706C870}"/>
              </a:ext>
            </a:extLst>
          </p:cNvPr>
          <p:cNvSpPr>
            <a:spLocks noGrp="1"/>
          </p:cNvSpPr>
          <p:nvPr/>
        </p:nvSpPr>
        <p:spPr>
          <a:xfrm>
            <a:off x="685800" y="1457325"/>
            <a:ext cx="819150" cy="38100"/>
          </a:xfrm>
          <a:prstGeom prst="rect">
            <a:avLst/>
          </a:prstGeom>
          <a:solidFill>
            <a:srgbClr val="0C7C8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A07E8C-8EA5-45B6-82D5-5A4C5AABCE7F}"/>
              </a:ext>
            </a:extLst>
          </p:cNvPr>
          <p:cNvSpPr>
            <a:spLocks noGrp="1"/>
          </p:cNvSpPr>
          <p:nvPr/>
        </p:nvSpPr>
        <p:spPr>
          <a:xfrm>
            <a:off x="685800" y="1924050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STATUTE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C14855-BC03-4677-8318-F87AC4D475EB}"/>
              </a:ext>
            </a:extLst>
          </p:cNvPr>
          <p:cNvSpPr>
            <a:spLocks noGrp="1"/>
          </p:cNvSpPr>
          <p:nvPr/>
        </p:nvSpPr>
        <p:spPr>
          <a:xfrm>
            <a:off x="685800" y="2228850"/>
            <a:ext cx="4762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05000"/>
              </a:lnSpc>
              <a:defRPr sz="16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650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California Government Code §</a:t>
            </a:r>
            <a:r>
              <a:rPr lang="en-US" sz="1650" b="1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 §</a:t>
            </a:r>
            <a:r>
              <a:rPr sz="1650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 6507</a:t>
            </a:r>
            <a:r>
              <a:rPr lang="en-US" sz="1650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, 6805</a:t>
            </a:r>
            <a:endParaRPr sz="1650" b="1" i="0" dirty="0">
              <a:solidFill>
                <a:srgbClr val="12304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973319-6EE3-4AD8-98BF-9A4D6DAD05FD}"/>
              </a:ext>
            </a:extLst>
          </p:cNvPr>
          <p:cNvSpPr>
            <a:spLocks noGrp="1"/>
          </p:cNvSpPr>
          <p:nvPr/>
        </p:nvSpPr>
        <p:spPr>
          <a:xfrm>
            <a:off x="685800" y="2924175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CASE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584F18-CDA6-419A-BB50-AD325AFBEE64}"/>
              </a:ext>
            </a:extLst>
          </p:cNvPr>
          <p:cNvSpPr>
            <a:spLocks noGrp="1"/>
          </p:cNvSpPr>
          <p:nvPr/>
        </p:nvSpPr>
        <p:spPr>
          <a:xfrm>
            <a:off x="685800" y="3228975"/>
            <a:ext cx="4762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Lexin v. Superior Court, 47 Cal. 4th 1050 (2010)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9E50A6-82F9-45E9-B574-C37BAB6FB030}"/>
              </a:ext>
            </a:extLst>
          </p:cNvPr>
          <p:cNvSpPr>
            <a:spLocks noGrp="1"/>
          </p:cNvSpPr>
          <p:nvPr/>
        </p:nvSpPr>
        <p:spPr>
          <a:xfrm>
            <a:off x="685800" y="3924300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CASE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B73E8A-BA29-42F8-9E20-7E387D7E40F6}"/>
              </a:ext>
            </a:extLst>
          </p:cNvPr>
          <p:cNvSpPr>
            <a:spLocks noGrp="1"/>
          </p:cNvSpPr>
          <p:nvPr/>
        </p:nvSpPr>
        <p:spPr>
          <a:xfrm>
            <a:off x="685800" y="4229100"/>
            <a:ext cx="4762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4206" lnSpcReduction="10000"/>
          </a:bodyPr>
          <a:lstStyle/>
          <a:p>
            <a:pPr>
              <a:lnSpc>
                <a:spcPct val="105000"/>
              </a:lnSpc>
              <a:defRPr sz="16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650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Harbach v. El Pueblo de Los Angeles, 14 Cal. App. 3d 828 (1971)</a:t>
            </a:r>
            <a:r>
              <a:rPr lang="en-US" sz="1650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; </a:t>
            </a:r>
            <a:r>
              <a:rPr lang="en-US" dirty="0">
                <a:solidFill>
                  <a:schemeClr val="tx2"/>
                </a:solidFill>
                <a:latin typeface="Aptos"/>
                <a:ea typeface="Aptos"/>
                <a:cs typeface="Aptos"/>
              </a:rPr>
              <a:t>Lexin v. Superior Court, 47 Cal. 4th 1050 (2010)</a:t>
            </a:r>
            <a:endParaRPr sz="1650" b="1" i="0" dirty="0">
              <a:solidFill>
                <a:schemeClr val="tx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5C16D0-4C72-4732-AB6F-97596814BC0E}"/>
              </a:ext>
            </a:extLst>
          </p:cNvPr>
          <p:cNvSpPr>
            <a:spLocks noGrp="1"/>
          </p:cNvSpPr>
          <p:nvPr/>
        </p:nvSpPr>
        <p:spPr>
          <a:xfrm>
            <a:off x="5905500" y="1828800"/>
            <a:ext cx="19050" cy="3086100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D6257D-E1E9-4331-9660-9ADD1B851294}"/>
              </a:ext>
            </a:extLst>
          </p:cNvPr>
          <p:cNvSpPr>
            <a:spLocks noGrp="1"/>
          </p:cNvSpPr>
          <p:nvPr/>
        </p:nvSpPr>
        <p:spPr>
          <a:xfrm>
            <a:off x="6534150" y="1924050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OPINION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A76E82-88D2-4F20-B67F-96399D0190AA}"/>
              </a:ext>
            </a:extLst>
          </p:cNvPr>
          <p:cNvSpPr>
            <a:spLocks noGrp="1"/>
          </p:cNvSpPr>
          <p:nvPr/>
        </p:nvSpPr>
        <p:spPr>
          <a:xfrm>
            <a:off x="6534150" y="2228850"/>
            <a:ext cx="4762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83 Cal. Op. Att’y Gen. 267 (2000)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AD97DB-3CF8-4C23-9A5F-5D5CA52EEAA4}"/>
              </a:ext>
            </a:extLst>
          </p:cNvPr>
          <p:cNvSpPr>
            <a:spLocks noGrp="1"/>
          </p:cNvSpPr>
          <p:nvPr/>
        </p:nvSpPr>
        <p:spPr>
          <a:xfrm>
            <a:off x="6534150" y="2924175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OPINION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BD9DEF-4CE4-4D2D-9E16-10A69699654D}"/>
              </a:ext>
            </a:extLst>
          </p:cNvPr>
          <p:cNvSpPr>
            <a:spLocks noGrp="1"/>
          </p:cNvSpPr>
          <p:nvPr/>
        </p:nvSpPr>
        <p:spPr>
          <a:xfrm>
            <a:off x="6534150" y="3228975"/>
            <a:ext cx="4762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104 Cal. Op. Att’y Gen. 34 (2021)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C082D2-9200-4BFC-AA17-F587681C20CC}"/>
              </a:ext>
            </a:extLst>
          </p:cNvPr>
          <p:cNvSpPr>
            <a:spLocks noGrp="1"/>
          </p:cNvSpPr>
          <p:nvPr/>
        </p:nvSpPr>
        <p:spPr>
          <a:xfrm>
            <a:off x="6534150" y="3924300"/>
            <a:ext cx="142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AGREEMENT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936B07-7115-48B9-8713-8347F9A985EA}"/>
              </a:ext>
            </a:extLst>
          </p:cNvPr>
          <p:cNvSpPr>
            <a:spLocks noGrp="1"/>
          </p:cNvSpPr>
          <p:nvPr/>
        </p:nvSpPr>
        <p:spPr>
          <a:xfrm>
            <a:off x="6534150" y="4229100"/>
            <a:ext cx="4762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12304A"/>
                </a:solidFill>
                <a:latin typeface="Aptos"/>
                <a:ea typeface="Aptos"/>
                <a:cs typeface="Aptos"/>
              </a:rPr>
              <a:t>Amended Joint Powers Agreement and First–Third Amendments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1DCE63-CA52-4912-B44E-CA098BC3088F}"/>
              </a:ext>
            </a:extLst>
          </p:cNvPr>
          <p:cNvSpPr>
            <a:spLocks noGrp="1"/>
          </p:cNvSpPr>
          <p:nvPr/>
        </p:nvSpPr>
        <p:spPr>
          <a:xfrm>
            <a:off x="685800" y="5314950"/>
            <a:ext cx="10820400" cy="723900"/>
          </a:xfrm>
          <a:prstGeom prst="rect">
            <a:avLst/>
          </a:prstGeom>
          <a:solidFill>
            <a:srgbClr val="E8F3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AEFE4E-BE5B-41F4-AA3D-94083C5452BA}"/>
              </a:ext>
            </a:extLst>
          </p:cNvPr>
          <p:cNvSpPr>
            <a:spLocks noGrp="1"/>
          </p:cNvSpPr>
          <p:nvPr/>
        </p:nvSpPr>
        <p:spPr>
          <a:xfrm>
            <a:off x="952500" y="548640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4444" lnSpcReduction="10000"/>
          </a:bodyPr>
          <a:lstStyle/>
          <a:p>
            <a:pPr algn="ctr">
              <a:lnSpc>
                <a:spcPct val="105000"/>
              </a:lnSpc>
              <a:buNone/>
              <a:defRPr sz="1800" b="1" i="0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800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Core rule: </a:t>
            </a:r>
            <a:r>
              <a:rPr sz="1800" b="1" i="0" dirty="0" err="1">
                <a:solidFill>
                  <a:srgbClr val="12304A"/>
                </a:solidFill>
                <a:latin typeface="Aptos"/>
                <a:ea typeface="Aptos"/>
                <a:cs typeface="Aptos"/>
              </a:rPr>
              <a:t>UWPA</a:t>
            </a:r>
            <a:r>
              <a:rPr sz="1800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 directors </a:t>
            </a:r>
            <a:r>
              <a:rPr lang="en-US" sz="1800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are </a:t>
            </a:r>
            <a:r>
              <a:rPr sz="1800" b="1" i="0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appointed by others, but they govern the Authority in their own legal discretion.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A292F61-CB2B-4F9B-9250-EDE3B116A7C2}"/>
              </a:ext>
            </a:extLst>
          </p:cNvPr>
          <p:cNvSpPr>
            <a:spLocks noGrp="1"/>
          </p:cNvSpPr>
          <p:nvPr/>
        </p:nvSpPr>
        <p:spPr>
          <a:xfrm>
            <a:off x="685800" y="6315075"/>
            <a:ext cx="10820400" cy="9525"/>
          </a:xfrm>
          <a:prstGeom prst="rect">
            <a:avLst/>
          </a:prstGeom>
          <a:solidFill>
            <a:srgbClr val="C9D7D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9B1594-006B-48E3-BB9D-BC05EA4F858B}"/>
              </a:ext>
            </a:extLst>
          </p:cNvPr>
          <p:cNvSpPr>
            <a:spLocks noGrp="1"/>
          </p:cNvSpPr>
          <p:nvPr/>
        </p:nvSpPr>
        <p:spPr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5000"/>
              </a:lnSpc>
              <a:buNone/>
              <a:defRPr sz="900" b="1" i="0">
                <a:solidFill>
                  <a:srgbClr val="0C7C86"/>
                </a:solidFill>
                <a:latin typeface="Aptos"/>
                <a:ea typeface="Aptos"/>
                <a:cs typeface="Aptos"/>
              </a:defRPr>
            </a:pPr>
            <a:r>
              <a:rPr lang="en-US" sz="900" b="1" i="0">
                <a:solidFill>
                  <a:srgbClr val="0C7C86"/>
                </a:solidFill>
                <a:latin typeface="Aptos"/>
                <a:ea typeface="Aptos"/>
                <a:cs typeface="Aptos"/>
              </a:rPr>
              <a:t>15</a:t>
            </a:r>
            <a:endParaRPr sz="900" b="1" i="0">
              <a:solidFill>
                <a:srgbClr val="0C7C86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5419518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item.xml><?xml version="1.0" encoding="utf-8"?>
<properties xmlns="http://www.imanage.com/work/xmlschema">
  <documentid>CERRITOS!58350173.1</documentid>
  <senderid>DEC</senderid>
  <senderemail>DAVID.CAMERON@AALRR.COM</senderemail>
  <lastmodified>2026-09-22T16:24:39.0000000-07:00</lastmodified>
  <database>CERRITOS</database>
</properties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1241</Words>
  <Application>Microsoft Office PowerPoint</Application>
  <PresentationFormat>Widescreen</PresentationFormat>
  <Paragraphs>178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Aptos</vt:lpstr>
      <vt:lpstr>Aptos Display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Atkinson, Andelson, Loya, Ruud &amp; Romo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E. Cameron</dc:creator>
  <cp:lastModifiedBy>David E. Cameron</cp:lastModifiedBy>
  <cp:revision>3</cp:revision>
  <dcterms:created xsi:type="dcterms:W3CDTF">2026-09-22T19:03:59Z</dcterms:created>
  <dcterms:modified xsi:type="dcterms:W3CDTF">2026-09-22T23:24:39Z</dcterms:modified>
</cp:coreProperties>
</file>