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328" r:id="rId2"/>
    <p:sldId id="873" r:id="rId3"/>
    <p:sldId id="804" r:id="rId4"/>
    <p:sldId id="901" r:id="rId5"/>
    <p:sldId id="876" r:id="rId6"/>
    <p:sldId id="902" r:id="rId7"/>
    <p:sldId id="877" r:id="rId8"/>
    <p:sldId id="880" r:id="rId9"/>
    <p:sldId id="878" r:id="rId10"/>
    <p:sldId id="3313" r:id="rId11"/>
    <p:sldId id="879" r:id="rId12"/>
    <p:sldId id="3314" r:id="rId13"/>
    <p:sldId id="894" r:id="rId14"/>
    <p:sldId id="884" r:id="rId15"/>
    <p:sldId id="905" r:id="rId16"/>
    <p:sldId id="899" r:id="rId17"/>
    <p:sldId id="3300" r:id="rId18"/>
    <p:sldId id="3320" r:id="rId19"/>
    <p:sldId id="3321" r:id="rId20"/>
    <p:sldId id="3301" r:id="rId21"/>
    <p:sldId id="3311" r:id="rId22"/>
    <p:sldId id="3303" r:id="rId23"/>
    <p:sldId id="3308" r:id="rId24"/>
    <p:sldId id="3322" r:id="rId25"/>
    <p:sldId id="3318" r:id="rId26"/>
    <p:sldId id="900" r:id="rId27"/>
    <p:sldId id="89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el Metzger" initials="JM" lastIdx="1" clrIdx="0">
    <p:extLst>
      <p:ext uri="{19B8F6BF-5375-455C-9EA6-DF929625EA0E}">
        <p15:presenceInfo xmlns:p15="http://schemas.microsoft.com/office/powerpoint/2012/main" userId="Joel Metzger" providerId="None"/>
      </p:ext>
    </p:extLst>
  </p:cmAuthor>
  <p:cmAuthor id="2" name="Reception UWPA" initials="RU" lastIdx="1" clrIdx="1">
    <p:extLst>
      <p:ext uri="{19B8F6BF-5375-455C-9EA6-DF929625EA0E}">
        <p15:presenceInfo xmlns:p15="http://schemas.microsoft.com/office/powerpoint/2012/main" userId="8c8e656053c3435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97" autoAdjust="0"/>
    <p:restoredTop sz="88119" autoAdjust="0"/>
  </p:normalViewPr>
  <p:slideViewPr>
    <p:cSldViewPr snapToGrid="0" snapToObjects="1">
      <p:cViewPr varScale="1">
        <p:scale>
          <a:sx n="96" d="100"/>
          <a:sy n="96" d="100"/>
        </p:scale>
        <p:origin x="8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88F91-FD56-4888-AB63-16ECCBDFEABE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97E33-3E30-46DB-99DF-9AF654CFEA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31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97E33-3E30-46DB-99DF-9AF654CFEA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92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97E33-3E30-46DB-99DF-9AF654CFEA3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5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497E33-3E30-46DB-99DF-9AF654CFEA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43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52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4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6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09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1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16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24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3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73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C7130-0631-3349-BBA7-A916DF749D0F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0BE33-F35A-A647-B5EF-8E3810C8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77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C06081-15EC-85F0-80B1-6E2BEDBDDC23}"/>
              </a:ext>
            </a:extLst>
          </p:cNvPr>
          <p:cNvSpPr/>
          <p:nvPr/>
        </p:nvSpPr>
        <p:spPr>
          <a:xfrm>
            <a:off x="0" y="0"/>
            <a:ext cx="12192000" cy="2159540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2004A50-F2C0-4769-ABD5-54312D9EE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6121" y="227366"/>
            <a:ext cx="9845879" cy="1704806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r>
              <a:rPr lang="en-US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Utica Regular Board Meeting</a:t>
            </a:r>
            <a:br>
              <a:rPr lang="en-US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31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August 25, 2026</a:t>
            </a:r>
            <a:endParaRPr lang="en-US" b="1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81C086-E63D-470A-94CC-6EB535F3F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992" y="115656"/>
            <a:ext cx="2222741" cy="192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37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5B46A-617A-8880-E06B-4A2342C69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DD76A36-DCD7-551F-AB34-3ECE1E217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Capital Improvement Plan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BC88412-FB99-E317-6086-AB07E5512EB3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rgbClr val="002060"/>
                </a:solidFill>
              </a:rPr>
              <a:t>Motion to adopt Resolution 2026-10 Adopting the 2026-2033 Capital Improvement Plan</a:t>
            </a:r>
            <a:endParaRPr lang="en-US" sz="2800" dirty="0">
              <a:solidFill>
                <a:srgbClr val="002060"/>
              </a:solidFill>
            </a:endParaRPr>
          </a:p>
          <a:p>
            <a:pPr lvl="1"/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u="sng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Roll Call Vote</a:t>
            </a:r>
          </a:p>
        </p:txBody>
      </p:sp>
    </p:spTree>
    <p:extLst>
      <p:ext uri="{BB962C8B-B14F-4D97-AF65-F5344CB8AC3E}">
        <p14:creationId xmlns:p14="http://schemas.microsoft.com/office/powerpoint/2010/main" val="3684750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114867-5298-5D5C-31EA-358B4F847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C5A4CDB-A7FD-287E-7E0D-1ADD6310070A}"/>
              </a:ext>
            </a:extLst>
          </p:cNvPr>
          <p:cNvSpPr/>
          <p:nvPr/>
        </p:nvSpPr>
        <p:spPr>
          <a:xfrm>
            <a:off x="0" y="0"/>
            <a:ext cx="12192000" cy="1362075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E135904-519F-6A38-7817-7251F876C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821" y="247385"/>
            <a:ext cx="10146179" cy="98134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l"/>
            <a:r>
              <a:rPr lang="en-US" b="1" dirty="0"/>
              <a:t>Item 6B – UWPA Master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153D5C-6574-97E1-3166-2F5AE642F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249" y="79006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34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C00CE-B847-E93C-74CD-B8EEBFFE2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F3A26D-24B1-3998-E4B7-599615811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UWPA Master Plan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59D329C-4570-F340-029A-3D6D997BFDED}"/>
              </a:ext>
            </a:extLst>
          </p:cNvPr>
          <p:cNvSpPr txBox="1">
            <a:spLocks/>
          </p:cNvSpPr>
          <p:nvPr/>
        </p:nvSpPr>
        <p:spPr>
          <a:xfrm>
            <a:off x="561975" y="1273175"/>
            <a:ext cx="11439525" cy="5098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060"/>
                </a:solidFill>
              </a:rPr>
              <a:t>Creates a 10 to 20-year framework for UWPA’s infrastructure, finances, risks, and regulatory requirements.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060"/>
                </a:solidFill>
              </a:rPr>
              <a:t>Addresses aging infrastructure, financial, and regulatory risks.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060"/>
                </a:solidFill>
              </a:rPr>
              <a:t>Guides the Strategic and Capital Improvement Plans.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060"/>
                </a:solidFill>
              </a:rPr>
              <a:t>Supports flexible, informed decision-making.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2060"/>
                </a:solidFill>
              </a:rPr>
              <a:t>Requires Board review at least every 5 years.</a:t>
            </a:r>
            <a:endParaRPr lang="en-US" sz="2600" dirty="0">
              <a:solidFill>
                <a:srgbClr val="00206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endParaRPr lang="en-US" sz="28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276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7B947-ABB8-F0E6-D7BE-AC7E6EB9E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77C9585-9BE9-3839-AE60-F28EB7AB1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UWPA Master Plan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E7B4BA-00EC-6D65-490A-B7C62EA4CB65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002060"/>
                </a:solidFill>
              </a:rPr>
              <a:t>Motion to adopt Resolution 2026-13 adopting the Utica Water and Power Authority Master Plan</a:t>
            </a:r>
          </a:p>
          <a:p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Roll Call Vote</a:t>
            </a:r>
            <a:r>
              <a:rPr lang="en-US" sz="6000" dirty="0">
                <a:solidFill>
                  <a:srgbClr val="002060"/>
                </a:solidFill>
              </a:rPr>
              <a:t> </a:t>
            </a:r>
          </a:p>
          <a:p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560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1E7938-441D-0E21-02E3-5EB7BC79F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5A2E1C-4739-C115-ECF3-01098990CFFB}"/>
              </a:ext>
            </a:extLst>
          </p:cNvPr>
          <p:cNvSpPr/>
          <p:nvPr/>
        </p:nvSpPr>
        <p:spPr>
          <a:xfrm>
            <a:off x="0" y="0"/>
            <a:ext cx="12192000" cy="1590675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376DF7A-9801-0467-06EC-9B0C64F33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511" y="220477"/>
            <a:ext cx="10506427" cy="1149719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Item 6C – Monthly Financial Reports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A65D1C-F0F4-9459-4012-AEEA10DA3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25" y="244005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00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F1642-1A8E-AFC9-2BB8-ED1F93FFC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47CBB9-0362-F921-550E-BB0A5142E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Monthly Financial Reports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AF1DFFC-6BB9-E8D5-4F6C-8B3D91544331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rgbClr val="002060"/>
                </a:solidFill>
              </a:rPr>
              <a:t>Reviewal of the financial reporting options presented and provide direction regarding the preferred format and level of detail for future Board financial reports. </a:t>
            </a:r>
          </a:p>
          <a:p>
            <a:endParaRPr lang="en-US" sz="3200" dirty="0">
              <a:solidFill>
                <a:srgbClr val="002060"/>
              </a:solidFill>
            </a:endParaRPr>
          </a:p>
          <a:p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0584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A1CCE9-46D2-4956-AFD3-6CD7F75E7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6CB3E7-593A-4BA0-4029-40992BCA3332}"/>
              </a:ext>
            </a:extLst>
          </p:cNvPr>
          <p:cNvSpPr/>
          <p:nvPr/>
        </p:nvSpPr>
        <p:spPr>
          <a:xfrm>
            <a:off x="0" y="1"/>
            <a:ext cx="12192000" cy="2062264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B5EE9DD-C50D-3AED-7FA2-657F5E5CD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178" y="45127"/>
            <a:ext cx="10287822" cy="1972011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l"/>
            <a:r>
              <a:rPr lang="en-US" b="1" dirty="0"/>
              <a:t>Item 6D – Amending the Purchasing Policy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EBF5AC-792B-EEB4-9AA0-7C1FB31E4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27" y="482150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68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4053F-7E4C-0CAE-D6B7-F3A15675C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1614BD-D678-590A-DDA5-16B031CA6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Amending the Purchasing Policy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111189-38F0-96B4-86F1-F2ED3E9B7A9D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444838" cy="39949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2060"/>
                </a:solidFill>
              </a:rPr>
              <a:t>Revisions provide a clearer and more consistent framework for purchasing.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2060"/>
                </a:solidFill>
              </a:rPr>
              <a:t>Clarification of purchasing authority, strengthening of internal controls, and ensuring legal and procurement compliance.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2060"/>
                </a:solidFill>
              </a:rPr>
              <a:t>Key changes: Updated procedures, formalized sole-source emergency purchases, enhanced documentation, and clearer guidance for staff.</a:t>
            </a:r>
          </a:p>
          <a:p>
            <a:endParaRPr lang="en-US" sz="39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494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912EC9-DF3D-1BD5-79C2-29A4778F7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48DA56E-586E-82F2-0C74-C86F271B391D}"/>
              </a:ext>
            </a:extLst>
          </p:cNvPr>
          <p:cNvSpPr/>
          <p:nvPr/>
        </p:nvSpPr>
        <p:spPr>
          <a:xfrm>
            <a:off x="0" y="1"/>
            <a:ext cx="12192000" cy="2062264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32B6E73-404C-5409-1A3B-3226763F76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178" y="45127"/>
            <a:ext cx="10287822" cy="197201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algn="l"/>
            <a:r>
              <a:rPr lang="en-US" sz="4800" b="1" dirty="0"/>
              <a:t>Item 6E – Establish an Ad Hoc Committee for Member Agency Rate Considerations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CFEA0B-8C6C-A0F8-BC35-5429D2997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27" y="482150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7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171CC-F46C-6DAE-8F28-99ABD9928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CD0ED4-47B2-CE78-B80A-A4D9BF10E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258969"/>
            <a:ext cx="11312787" cy="1133475"/>
          </a:xfrm>
        </p:spPr>
        <p:txBody>
          <a:bodyPr>
            <a:noAutofit/>
          </a:bodyPr>
          <a:lstStyle/>
          <a:p>
            <a:r>
              <a:rPr lang="en-US" sz="4400" b="1" dirty="0">
                <a:solidFill>
                  <a:srgbClr val="002060"/>
                </a:solidFill>
              </a:rPr>
              <a:t>Ad Hoc Committee for Member Agency Rate Considerations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80740C6-F31A-5FD5-4309-6B6F61A492A2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444838" cy="399495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2060"/>
                </a:solidFill>
              </a:rPr>
              <a:t>Review rates and charges, including affordability, costs, reserves, capital needs, debt service, and future rate actions.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2060"/>
                </a:solidFill>
              </a:rPr>
              <a:t>The committee cannot set rates or make commitments; recommendations will go before the full Board.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002060"/>
                </a:solidFill>
              </a:rPr>
              <a:t>Initial report in 30 days. Final findings targeted within 90 days.</a:t>
            </a:r>
          </a:p>
          <a:p>
            <a:endParaRPr lang="en-US" sz="39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903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E78EF-C37D-6F7B-D7E8-40EE4722E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0E2E11-4D4D-CC05-50E8-064E039C6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Order of Business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664874-41AF-DD39-4941-39EA4A264F2E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en-US" sz="3200" dirty="0">
                <a:solidFill>
                  <a:srgbClr val="002060"/>
                </a:solidFill>
              </a:rPr>
              <a:t>Call to Order / Pledge of Allegiance</a:t>
            </a:r>
          </a:p>
          <a:p>
            <a:pPr marL="514350" indent="-514350">
              <a:buAutoNum type="arabicPeriod"/>
            </a:pPr>
            <a:r>
              <a:rPr lang="en-US" sz="3200" dirty="0">
                <a:solidFill>
                  <a:srgbClr val="002060"/>
                </a:solidFill>
              </a:rPr>
              <a:t>Roll Call</a:t>
            </a:r>
          </a:p>
          <a:p>
            <a:pPr lvl="1"/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u="sng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244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C5CF33-E9F3-6254-CAB2-4A9B40693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CAC7B9-F7A1-9012-5E68-113637EEB4AD}"/>
              </a:ext>
            </a:extLst>
          </p:cNvPr>
          <p:cNvSpPr/>
          <p:nvPr/>
        </p:nvSpPr>
        <p:spPr>
          <a:xfrm>
            <a:off x="0" y="1"/>
            <a:ext cx="12192000" cy="1828799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A1F4543-1310-72D1-FA04-D8085E7485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4178" y="45127"/>
            <a:ext cx="10287822" cy="1646513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Item 7 – Correspondence, GM and Board Reports, Future Items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2C2074-9A48-B402-ED71-49EA8AC28D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27" y="237121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76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43D31-901A-298A-F09C-66E226565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6AB061-453E-8CFA-BA36-E47658DC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7A – Correspondence	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7D734E2-EC1A-66B0-657C-7966A05D28F4}"/>
              </a:ext>
            </a:extLst>
          </p:cNvPr>
          <p:cNvSpPr txBox="1">
            <a:spLocks/>
          </p:cNvSpPr>
          <p:nvPr/>
        </p:nvSpPr>
        <p:spPr>
          <a:xfrm>
            <a:off x="1078568" y="1463040"/>
            <a:ext cx="10686712" cy="492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383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CD385-B36E-EFE8-7ED9-2CC7BB143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1B7BCE-35E1-4366-7F2F-934CAB3F4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7B – General Manager Report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BE3FB4B-B2AB-5194-3A45-E838AA14082F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2060"/>
              </a:solidFill>
            </a:endParaRPr>
          </a:p>
          <a:p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14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4F945-3BD1-6CED-0B56-490A08420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D7BEA0-890D-5BF9-6D38-55F811C3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1" y="139700"/>
            <a:ext cx="11841480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7C – Board Member Agency Reports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A586CF5-3F40-E880-A527-8E4CA82DF121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City of Angels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Union Public Utility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206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At Large Director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u="sng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449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66549-E39F-D31C-9041-FD2784C9A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BBBDD1-90C0-7248-BE2E-27BC24C50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1" y="139700"/>
            <a:ext cx="11841480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7D – Future Agenda Items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4978B45-CF5A-6BBF-FE4C-477E28EE3C68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FY 2025-2026 Budget Adjustment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313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968D73-FAD1-0EDD-BC65-BB08964F5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D3BA8D-D41C-3B10-6981-372168825FED}"/>
              </a:ext>
            </a:extLst>
          </p:cNvPr>
          <p:cNvSpPr/>
          <p:nvPr/>
        </p:nvSpPr>
        <p:spPr>
          <a:xfrm>
            <a:off x="0" y="0"/>
            <a:ext cx="12192000" cy="1400783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EA90EDE-C4F6-FCC8-0EFA-78BEAC57D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821" y="247385"/>
            <a:ext cx="10287822" cy="906012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Item 8 – Upcoming Meetings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1D5A8C-5033-96CD-364A-246DCF0A4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75" y="109056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32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E5832-8BD9-837D-50B2-57D3F1618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F4A4A3-14E7-3287-F7C3-875008CF4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Upcoming Meetings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DC57C2C-3692-0B8F-6AEB-16455A6FC7A3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Meeting Date: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Tuesday, September 22, 2026, at 5:30 p.m.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Tuesday, October 27, 2026, at 5:30 p.m.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02060"/>
                </a:solidFill>
              </a:rPr>
              <a:t>Tuesday, November 24, 2026, at 5:30 p.m. (consider rescheduling)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u="sng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162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7C155C-A169-5D1B-7B80-B4F18303C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313F9E-3124-7FD5-10CE-5E752A1E94FC}"/>
              </a:ext>
            </a:extLst>
          </p:cNvPr>
          <p:cNvSpPr/>
          <p:nvPr/>
        </p:nvSpPr>
        <p:spPr>
          <a:xfrm>
            <a:off x="0" y="0"/>
            <a:ext cx="12192000" cy="1400783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E4C71B6-4AFF-1D76-AB31-ACCFCC8CAB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821" y="247385"/>
            <a:ext cx="10287822" cy="906012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Item 9 - Adjournment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F51FEB-EA96-19DD-6723-5F079BC9E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75" y="109056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13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239197-D968-B53C-890D-F1FA84451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B07BC6-E2EF-8B6C-F7A2-C874398E309B}"/>
              </a:ext>
            </a:extLst>
          </p:cNvPr>
          <p:cNvSpPr/>
          <p:nvPr/>
        </p:nvSpPr>
        <p:spPr>
          <a:xfrm>
            <a:off x="0" y="0"/>
            <a:ext cx="12192000" cy="1400783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E34C2BE-EE2C-E55D-D2FA-AB883FF02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944" y="293615"/>
            <a:ext cx="10287822" cy="906012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Item 3 – Approval of Agenda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A6572D-5898-E499-B11B-FF05B6240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75" y="109056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467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17B8D-6189-29EB-E353-2686091B2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210547-A4E9-DEF9-7982-3FCB51F55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Approval of 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E5E28E5-6318-0D51-5379-66945D6758A4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800" dirty="0">
                <a:solidFill>
                  <a:srgbClr val="002060"/>
                </a:solidFill>
              </a:rPr>
              <a:t>Motion to approve agenda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u="sng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384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239197-D968-B53C-890D-F1FA84451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77B453A-3C43-914D-AAA5-C9DAFB7F293C}"/>
              </a:ext>
            </a:extLst>
          </p:cNvPr>
          <p:cNvSpPr/>
          <p:nvPr/>
        </p:nvSpPr>
        <p:spPr>
          <a:xfrm>
            <a:off x="0" y="0"/>
            <a:ext cx="12192000" cy="1400783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E34C2BE-EE2C-E55D-D2FA-AB883FF02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821" y="247385"/>
            <a:ext cx="10287822" cy="906012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Item 4 – Public Comment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A6572D-5898-E499-B11B-FF05B6240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75" y="109056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407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59BA-C060-2BAB-B0F1-1EF666FE6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FCFC535-73E2-8DD4-45B5-70315296B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Public Comment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85A7EA2-FB1E-2B83-4108-ABFB93BE1719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4601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rgbClr val="002060"/>
                </a:solidFill>
              </a:rPr>
              <a:t>Comments are limited to three minutes per speaker.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100" dirty="0">
              <a:solidFill>
                <a:srgbClr val="00206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rgbClr val="002060"/>
                </a:solidFill>
              </a:rPr>
              <a:t>Members of the public may address the Board on any item </a:t>
            </a:r>
            <a:r>
              <a:rPr lang="en-US" sz="3100" b="1" dirty="0">
                <a:solidFill>
                  <a:srgbClr val="002060"/>
                </a:solidFill>
              </a:rPr>
              <a:t>not</a:t>
            </a:r>
            <a:r>
              <a:rPr lang="en-US" sz="3100" dirty="0">
                <a:solidFill>
                  <a:srgbClr val="002060"/>
                </a:solidFill>
              </a:rPr>
              <a:t> listed on the Agenda.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</a:rPr>
              <a:t>Public comment on agendized items will be heard at the time the item is considered by the Board.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100" dirty="0">
              <a:solidFill>
                <a:srgbClr val="00206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100" dirty="0">
                <a:solidFill>
                  <a:srgbClr val="002060"/>
                </a:solidFill>
              </a:rPr>
              <a:t>The public is encouraged to work with staff to put future items on a regular meeting agenda for Board consideration.</a:t>
            </a:r>
            <a:endParaRPr lang="en-US" sz="3100" u="sng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497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C65BAD-903C-488D-D5C8-F65903986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8830D1-FBF1-FA51-1191-E8727C3A4CD4}"/>
              </a:ext>
            </a:extLst>
          </p:cNvPr>
          <p:cNvSpPr/>
          <p:nvPr/>
        </p:nvSpPr>
        <p:spPr>
          <a:xfrm>
            <a:off x="0" y="0"/>
            <a:ext cx="12192000" cy="1400783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A6BB492-DDFC-F785-65FE-5BAF1805D1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821" y="247385"/>
            <a:ext cx="10287822" cy="906012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Item 5 – Consent Calendar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7453FC-3161-CEAB-A64D-910FE67F9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75" y="109056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18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33764-5988-EF02-C75E-A9A703A8E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6AF840-106E-C9C4-8C21-CC883426B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213" y="139700"/>
            <a:ext cx="11312787" cy="11334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Consent Calendar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8FD7E20-0416-556A-A2CF-426B4F05E4A8}"/>
              </a:ext>
            </a:extLst>
          </p:cNvPr>
          <p:cNvSpPr txBox="1">
            <a:spLocks/>
          </p:cNvSpPr>
          <p:nvPr/>
        </p:nvSpPr>
        <p:spPr>
          <a:xfrm>
            <a:off x="1078568" y="1633492"/>
            <a:ext cx="10034864" cy="3994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rgbClr val="002060"/>
                </a:solidFill>
              </a:rPr>
              <a:t>Motion to approve the consent calendar</a:t>
            </a:r>
            <a:endParaRPr lang="en-US" sz="2800" dirty="0">
              <a:solidFill>
                <a:srgbClr val="002060"/>
              </a:solidFill>
            </a:endParaRPr>
          </a:p>
          <a:p>
            <a:pPr lvl="1"/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u="sng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436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E33FD3-D5F9-CBCF-1D3D-801866F94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8B7B05-9C5B-C2B6-53D9-133E0EA66E64}"/>
              </a:ext>
            </a:extLst>
          </p:cNvPr>
          <p:cNvSpPr/>
          <p:nvPr/>
        </p:nvSpPr>
        <p:spPr>
          <a:xfrm>
            <a:off x="0" y="-1"/>
            <a:ext cx="12192000" cy="2524125"/>
          </a:xfrm>
          <a:prstGeom prst="rect">
            <a:avLst/>
          </a:prstGeom>
          <a:solidFill>
            <a:schemeClr val="tx2">
              <a:lumMod val="40000"/>
              <a:lumOff val="60000"/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12187A4-600B-ED85-8DC8-AB97D02D2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5821" y="247384"/>
            <a:ext cx="10287822" cy="2200541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l"/>
            <a:r>
              <a:rPr lang="en-US" b="1" dirty="0"/>
              <a:t>Item 6A – Capital Improvement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737D85-00C7-A767-D504-8386DBE39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75" y="109056"/>
            <a:ext cx="1325324" cy="114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81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17768</TotalTime>
  <Words>497</Words>
  <Application>Microsoft Office PowerPoint</Application>
  <PresentationFormat>Widescreen</PresentationFormat>
  <Paragraphs>81</Paragraphs>
  <Slides>27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Utica Regular Board Meeting August 25, 2026</vt:lpstr>
      <vt:lpstr>Order of Business</vt:lpstr>
      <vt:lpstr>Item 3 – Approval of Agenda</vt:lpstr>
      <vt:lpstr>Approval of Agenda</vt:lpstr>
      <vt:lpstr>Item 4 – Public Comment</vt:lpstr>
      <vt:lpstr>Public Comment</vt:lpstr>
      <vt:lpstr>Item 5 – Consent Calendar</vt:lpstr>
      <vt:lpstr>Consent Calendar</vt:lpstr>
      <vt:lpstr>Item 6A – Capital Improvement Plan</vt:lpstr>
      <vt:lpstr>Capital Improvement Plan</vt:lpstr>
      <vt:lpstr>Item 6B – UWPA Master Plan</vt:lpstr>
      <vt:lpstr>UWPA Master Plan</vt:lpstr>
      <vt:lpstr>UWPA Master Plan</vt:lpstr>
      <vt:lpstr>Item 6C – Monthly Financial Reports</vt:lpstr>
      <vt:lpstr>Monthly Financial Reports</vt:lpstr>
      <vt:lpstr>Item 6D – Amending the Purchasing Policy</vt:lpstr>
      <vt:lpstr>Amending the Purchasing Policy</vt:lpstr>
      <vt:lpstr>Item 6E – Establish an Ad Hoc Committee for Member Agency Rate Considerations</vt:lpstr>
      <vt:lpstr>Ad Hoc Committee for Member Agency Rate Considerations</vt:lpstr>
      <vt:lpstr>Item 7 – Correspondence, GM and Board Reports, Future Items </vt:lpstr>
      <vt:lpstr>7A – Correspondence </vt:lpstr>
      <vt:lpstr>7B – General Manager Report</vt:lpstr>
      <vt:lpstr>7C – Board Member Agency Reports</vt:lpstr>
      <vt:lpstr>7D – Future Agenda Items</vt:lpstr>
      <vt:lpstr>Item 8 – Upcoming Meetings</vt:lpstr>
      <vt:lpstr>Upcoming Meetings</vt:lpstr>
      <vt:lpstr>Item 9 - Adjournment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Admin UWPA</cp:lastModifiedBy>
  <cp:revision>439</cp:revision>
  <dcterms:created xsi:type="dcterms:W3CDTF">2017-01-07T00:01:04Z</dcterms:created>
  <dcterms:modified xsi:type="dcterms:W3CDTF">2026-08-24T18:53:28Z</dcterms:modified>
</cp:coreProperties>
</file>