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9EECE-02B7-E9EC-D866-C14F42CF3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37283-AAE4-EA22-EF99-77D795AB07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3A507-E5A4-B20C-7A1F-626F3CED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4AE7-8215-4E64-B190-5BA02B8B3C1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9A357-BD2A-6E4B-E114-BFA0D852B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AF471-F535-8158-B8C2-ACF6813BA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32E7-BD76-41E0-8215-D85979B43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7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B01C-33E3-7293-A0DE-E1BE20120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FDDE4-85CA-770C-2168-853F105F9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9D62B-4866-9A98-DC05-ED3C98794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4AE7-8215-4E64-B190-5BA02B8B3C1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D324C-C65D-FA02-29A5-C6C5F883F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842AC-F050-AF96-F3BE-1F6B36F9D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32E7-BD76-41E0-8215-D85979B43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71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BD793-2D29-F44C-FA4C-276620613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7CE01-F889-B405-0303-618028587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F2578-9AA8-FCB4-B1DC-28519D7DF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4AE7-8215-4E64-B190-5BA02B8B3C1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FA606-557A-6DD8-C213-ACDAF255F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9D350-5809-AFC5-0D5A-8F93E6290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32E7-BD76-41E0-8215-D85979B43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11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0F855-40E4-43E9-4153-522F32518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5D7E9-B352-CC89-4CDE-83932CA7A1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8F91EA-6696-D3E4-9013-E6C63E73D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DD6C86-1942-14C8-4E87-DC57AA632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4AE7-8215-4E64-B190-5BA02B8B3C1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EA7E0E-2781-EB59-8F51-74FA981F8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BB4FF-EA12-20B9-81AE-32A751584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32E7-BD76-41E0-8215-D85979B43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79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E3544-C8D2-C3B1-EEC9-EEEEB5BD8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E7899D-261A-FD0C-AB32-52247C923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33E92C-2D6A-F2F5-3E1D-4ACB9118E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4365C8-8488-EC3F-B616-992ABC604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0AF080-CEF3-B155-4971-20A0D38A8C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C43B99-FCA1-0C86-2933-E380AD925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4AE7-8215-4E64-B190-5BA02B8B3C1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4797F5-30BA-26B0-70A9-CCB04B83F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A096CF-734C-410E-8160-FA0EBDA2E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32E7-BD76-41E0-8215-D85979B43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9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066FF-9892-49B0-62BC-A632A9F7C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FEFF65-295B-531E-7B77-4706FFE87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4AE7-8215-4E64-B190-5BA02B8B3C1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68DEC8-F7B1-2EC6-7E85-9E48C0380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15A504-D74A-6F0F-90E2-62C4F353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32E7-BD76-41E0-8215-D85979B43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6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FE11BB-FD6A-17A3-7FCC-907FAC423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4AE7-8215-4E64-B190-5BA02B8B3C1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A5EB98-3EB8-F0E2-BCC8-41509740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B81C6-F3E8-66BA-F7E7-736319482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32E7-BD76-41E0-8215-D85979B43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42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1CAFD-05A5-780F-BE29-CF0CB5B02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C7DCF-61E3-08E5-1B4D-93ABB01FB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5E79D-B9E0-B1B0-284E-87E86DD44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BD824-A88E-517E-0F21-874F060A9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4AE7-8215-4E64-B190-5BA02B8B3C1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E2723-CDBE-CD3D-EAC8-4432AA12F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1BE144-2FF6-DAD2-D295-99180BBA1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32E7-BD76-41E0-8215-D85979B43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88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C8CED-8B2A-88DA-AECD-D1FB96923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6E063B-DD44-DBEB-BE3C-FFE33BED54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BF691-99A1-14A5-2403-1F00CD021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2599E-0608-0887-5786-C29E02316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4AE7-8215-4E64-B190-5BA02B8B3C1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F9B3E-4219-C957-E53F-7AC3730AE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7FC48B-AF44-478D-FE95-58A203E9D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32E7-BD76-41E0-8215-D85979B43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0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7910C-170F-361C-08B8-CC738084F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CC8B07-643D-1EF9-3A5B-359E3DD67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1DBED-4D3B-8089-162D-9717F745C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4AE7-8215-4E64-B190-5BA02B8B3C1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9F089-AAD7-5D6B-EDFE-D92A588F7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A5D16-47D2-C210-C284-1033554EB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32E7-BD76-41E0-8215-D85979B43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70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8FDAFF-CCC8-B17D-8EFF-F68AD4BE59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449B70-DE3B-E007-161A-78DF2E3E4F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341B1-88D1-1B10-E6C4-B4535C543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4AE7-8215-4E64-B190-5BA02B8B3C1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8D028-CA46-952A-D5B6-2F87533FF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4ABC7-3A84-076F-B58F-CC40209B3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32E7-BD76-41E0-8215-D85979B43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18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FA7081-E190-D7B3-B32D-1BEBE1450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36FFE-C197-C817-B81A-9311760AF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53051-C293-27DC-EF21-9493C1256E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64AE7-8215-4E64-B190-5BA02B8B3C19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C2B36-3C7B-9F9C-1C3D-2E7DF0E032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1E887-1783-8180-A82E-0AE9CFCD6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132E7-BD76-41E0-8215-D85979B43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59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uticawater.com/files/b4c74d2e2/2016+WGA+rate+study.pd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FC97A-4C62-B180-E64A-0C9FE6647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917"/>
            <a:ext cx="9144000" cy="1244319"/>
          </a:xfrm>
        </p:spPr>
        <p:txBody>
          <a:bodyPr>
            <a:noAutofit/>
          </a:bodyPr>
          <a:lstStyle/>
          <a:p>
            <a:r>
              <a:rPr lang="en-US" sz="3600" dirty="0"/>
              <a:t>Weber, Ghio, and Associates, Inc. Water Rate Cost of Service Study UWPA Fee August 2016.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B5421F-796C-4E24-AB89-FF7988A26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941781"/>
            <a:ext cx="9144000" cy="768302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Showing $17.46 per month charge.</a:t>
            </a:r>
          </a:p>
          <a:p>
            <a:pPr algn="l"/>
            <a:r>
              <a:rPr lang="en-US" sz="2000" dirty="0"/>
              <a:t>Source: </a:t>
            </a:r>
            <a:r>
              <a:rPr lang="en-US" sz="2000" dirty="0">
                <a:hlinkClick r:id="rId2"/>
              </a:rPr>
              <a:t>h</a:t>
            </a:r>
            <a:r>
              <a:rPr lang="en-US" sz="2000" dirty="0">
                <a:hlinkClick r:id="rId2"/>
              </a:rPr>
              <a:t>ttps://www.uticawater.com/files/b4c74d2e2/2016+WGA+rate+study.pdf</a:t>
            </a:r>
            <a:r>
              <a:rPr lang="en-US" sz="20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FC1D38-224B-29C9-7E26-11A9CE344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528" y="1392236"/>
            <a:ext cx="7488943" cy="440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50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CBB31-7A03-4B70-4818-CAD2872BD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Henwood Energy Services, Inc. </a:t>
            </a:r>
            <a:br>
              <a:rPr lang="en-US" dirty="0"/>
            </a:br>
            <a:r>
              <a:rPr lang="en-US" sz="2000" dirty="0"/>
              <a:t>February 21, 1996</a:t>
            </a:r>
            <a:br>
              <a:rPr lang="en-US" sz="2000" dirty="0"/>
            </a:br>
            <a:r>
              <a:rPr lang="en-US" sz="2000" dirty="0"/>
              <a:t>Interim Assistance Angels/Utica Project Contract</a:t>
            </a:r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C00A799-1953-E77F-3C80-968D72F01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85835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Services billed by hourly rate: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C90E1C0-9C29-DF21-D509-AA2917D63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95921"/>
            <a:ext cx="594360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E921B2-A757-86A9-9F5C-481E7506224E}"/>
              </a:ext>
            </a:extLst>
          </p:cNvPr>
          <p:cNvSpPr txBox="1"/>
          <p:nvPr/>
        </p:nvSpPr>
        <p:spPr>
          <a:xfrm>
            <a:off x="7239000" y="1807230"/>
            <a:ext cx="5943600" cy="1921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buNone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Henwood employees per contract: 7</a:t>
            </a:r>
          </a:p>
          <a:p>
            <a:pPr marL="0" marR="0">
              <a:lnSpc>
                <a:spcPct val="107000"/>
              </a:lnSpc>
              <a:buNone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Utica Employees in 1996: 3</a:t>
            </a:r>
          </a:p>
          <a:p>
            <a:pPr marL="0" marR="0">
              <a:lnSpc>
                <a:spcPct val="107000"/>
              </a:lnSpc>
              <a:buNone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buNone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amount of employees (1996): </a:t>
            </a:r>
            <a:r>
              <a:rPr lang="en-US" sz="20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buNone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buNone/>
            </a:pP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Utica staffing: </a:t>
            </a:r>
            <a:r>
              <a:rPr lang="en-US" sz="20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F/T 2 P/T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9B02AF-A0DC-0B41-AB80-EBA608051539}"/>
              </a:ext>
            </a:extLst>
          </p:cNvPr>
          <p:cNvSpPr txBox="1"/>
          <p:nvPr/>
        </p:nvSpPr>
        <p:spPr>
          <a:xfrm>
            <a:off x="838200" y="3695561"/>
            <a:ext cx="11075894" cy="2481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February 1996 Monthly billing:</a:t>
            </a:r>
          </a:p>
          <a:p>
            <a:pPr marL="0" marR="0">
              <a:lnSpc>
                <a:spcPct val="107000"/>
              </a:lnSpc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Henwood Energy Services Billing Invoice</a:t>
            </a:r>
          </a:p>
          <a:p>
            <a:pPr marL="0" marR="0">
              <a:lnSpc>
                <a:spcPct val="107000"/>
              </a:lnSpc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February billed amount: </a:t>
            </a: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$36,800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Adjusted for inflation: </a:t>
            </a: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$78,600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(not including 3 Utica Employees)</a:t>
            </a:r>
          </a:p>
          <a:p>
            <a:pPr marL="0" marR="0">
              <a:lnSpc>
                <a:spcPct val="107000"/>
              </a:lnSpc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Utica 2026 monthly </a:t>
            </a: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$53,873.18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payroll</a:t>
            </a:r>
          </a:p>
          <a:p>
            <a:pPr marL="0" marR="0">
              <a:lnSpc>
                <a:spcPct val="107000"/>
              </a:lnSpc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Utica staffing is a savings of </a:t>
            </a:r>
            <a:r>
              <a:rPr lang="en-US" sz="18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</a:t>
            </a:r>
            <a:r>
              <a:rPr lang="en-US" sz="20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24,726.82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month versus the 1996 contracted rates (adjusted for inflation). </a:t>
            </a:r>
          </a:p>
        </p:txBody>
      </p:sp>
    </p:spTree>
    <p:extLst>
      <p:ext uri="{BB962C8B-B14F-4D97-AF65-F5344CB8AC3E}">
        <p14:creationId xmlns:p14="http://schemas.microsoft.com/office/powerpoint/2010/main" val="2183858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165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Weber, Ghio, and Associates, Inc. Water Rate Cost of Service Study UWPA Fee August 2016.</vt:lpstr>
      <vt:lpstr>Henwood Energy Services, Inc.  February 21, 1996 Interim Assistance Angels/Utica Project Contract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assistant</dc:creator>
  <cp:lastModifiedBy>assistant</cp:lastModifiedBy>
  <cp:revision>1</cp:revision>
  <dcterms:created xsi:type="dcterms:W3CDTF">2026-09-23T23:00:18Z</dcterms:created>
  <dcterms:modified xsi:type="dcterms:W3CDTF">2026-09-23T23:02:09Z</dcterms:modified>
</cp:coreProperties>
</file>